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7" r:id="rId2"/>
    <p:sldId id="257" r:id="rId3"/>
    <p:sldId id="286" r:id="rId4"/>
    <p:sldId id="289" r:id="rId5"/>
    <p:sldId id="301" r:id="rId6"/>
    <p:sldId id="302" r:id="rId7"/>
    <p:sldId id="303" r:id="rId8"/>
    <p:sldId id="304" r:id="rId9"/>
    <p:sldId id="305" r:id="rId10"/>
    <p:sldId id="300" r:id="rId11"/>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DF23AD-CD2E-4BD3-BA01-239EE7BC5CEA}">
          <p14:sldIdLst>
            <p14:sldId id="277"/>
            <p14:sldId id="257"/>
          </p14:sldIdLst>
        </p14:section>
        <p14:section name="Untitled Section" id="{714D4906-5B6E-4E8C-847F-E54BFB3A39EA}">
          <p14:sldIdLst>
            <p14:sldId id="286"/>
            <p14:sldId id="289"/>
            <p14:sldId id="301"/>
            <p14:sldId id="302"/>
            <p14:sldId id="303"/>
            <p14:sldId id="304"/>
            <p14:sldId id="305"/>
            <p14:sldId id="30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3300"/>
    <a:srgbClr val="3B4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47" autoAdjust="0"/>
  </p:normalViewPr>
  <p:slideViewPr>
    <p:cSldViewPr>
      <p:cViewPr varScale="1">
        <p:scale>
          <a:sx n="84" d="100"/>
          <a:sy n="84" d="100"/>
        </p:scale>
        <p:origin x="132"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8250" y="0"/>
            <a:ext cx="2889250" cy="495300"/>
          </a:xfrm>
          <a:prstGeom prst="rect">
            <a:avLst/>
          </a:prstGeom>
        </p:spPr>
        <p:txBody>
          <a:bodyPr vert="horz" lIns="91440" tIns="45720" rIns="91440" bIns="45720" rtlCol="0"/>
          <a:lstStyle>
            <a:lvl1pPr algn="r">
              <a:defRPr sz="1200"/>
            </a:lvl1pPr>
          </a:lstStyle>
          <a:p>
            <a:fld id="{B5A07358-F61B-406C-AD9D-33D569E80407}" type="datetimeFigureOut">
              <a:rPr lang="en-GB" smtClean="0"/>
              <a:t>06/03/2018</a:t>
            </a:fld>
            <a:endParaRPr lang="en-GB" dirty="0"/>
          </a:p>
        </p:txBody>
      </p:sp>
      <p:sp>
        <p:nvSpPr>
          <p:cNvPr id="4" name="Footer Placeholder 3"/>
          <p:cNvSpPr>
            <a:spLocks noGrp="1"/>
          </p:cNvSpPr>
          <p:nvPr>
            <p:ph type="ftr" sz="quarter" idx="2"/>
          </p:nvPr>
        </p:nvSpPr>
        <p:spPr>
          <a:xfrm>
            <a:off x="0" y="9377363"/>
            <a:ext cx="2889250" cy="4953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8250" y="9377363"/>
            <a:ext cx="2889250" cy="495300"/>
          </a:xfrm>
          <a:prstGeom prst="rect">
            <a:avLst/>
          </a:prstGeom>
        </p:spPr>
        <p:txBody>
          <a:bodyPr vert="horz" lIns="91440" tIns="45720" rIns="91440" bIns="45720" rtlCol="0" anchor="b"/>
          <a:lstStyle>
            <a:lvl1pPr algn="r">
              <a:defRPr sz="1200"/>
            </a:lvl1pPr>
          </a:lstStyle>
          <a:p>
            <a:fld id="{537A8605-AEC9-40B2-B838-83A93C5CA24B}" type="slidenum">
              <a:rPr lang="en-GB" smtClean="0"/>
              <a:t>‹#›</a:t>
            </a:fld>
            <a:endParaRPr lang="en-GB" dirty="0"/>
          </a:p>
        </p:txBody>
      </p:sp>
    </p:spTree>
    <p:extLst>
      <p:ext uri="{BB962C8B-B14F-4D97-AF65-F5344CB8AC3E}">
        <p14:creationId xmlns:p14="http://schemas.microsoft.com/office/powerpoint/2010/main" val="4201618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889250"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8251" y="2"/>
            <a:ext cx="2889250" cy="493713"/>
          </a:xfrm>
          <a:prstGeom prst="rect">
            <a:avLst/>
          </a:prstGeom>
        </p:spPr>
        <p:txBody>
          <a:bodyPr vert="horz" lIns="91440" tIns="45720" rIns="91440" bIns="45720" rtlCol="0"/>
          <a:lstStyle>
            <a:lvl1pPr algn="r">
              <a:defRPr sz="1200"/>
            </a:lvl1pPr>
          </a:lstStyle>
          <a:p>
            <a:fld id="{0412C453-CE83-4223-9A68-53B7DA8658F1}" type="datetimeFigureOut">
              <a:rPr lang="en-GB" smtClean="0"/>
              <a:t>06/03/2018</a:t>
            </a:fld>
            <a:endParaRPr lang="en-GB" dirty="0"/>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750" y="4689477"/>
            <a:ext cx="5335588"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377363"/>
            <a:ext cx="2889250" cy="493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8251" y="9377363"/>
            <a:ext cx="2889250" cy="493712"/>
          </a:xfrm>
          <a:prstGeom prst="rect">
            <a:avLst/>
          </a:prstGeom>
        </p:spPr>
        <p:txBody>
          <a:bodyPr vert="horz" lIns="91440" tIns="45720" rIns="91440" bIns="45720" rtlCol="0" anchor="b"/>
          <a:lstStyle>
            <a:lvl1pPr algn="r">
              <a:defRPr sz="1200"/>
            </a:lvl1pPr>
          </a:lstStyle>
          <a:p>
            <a:fld id="{22D8E04B-A2EA-400D-B4A8-81098ED03CCD}" type="slidenum">
              <a:rPr lang="en-GB" smtClean="0"/>
              <a:t>‹#›</a:t>
            </a:fld>
            <a:endParaRPr lang="en-GB" dirty="0"/>
          </a:p>
        </p:txBody>
      </p:sp>
    </p:spTree>
    <p:extLst>
      <p:ext uri="{BB962C8B-B14F-4D97-AF65-F5344CB8AC3E}">
        <p14:creationId xmlns:p14="http://schemas.microsoft.com/office/powerpoint/2010/main" val="57754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D8E04B-A2EA-400D-B4A8-81098ED03CCD}" type="slidenum">
              <a:rPr lang="en-GB" smtClean="0"/>
              <a:t>1</a:t>
            </a:fld>
            <a:endParaRPr lang="en-GB" dirty="0"/>
          </a:p>
        </p:txBody>
      </p:sp>
    </p:spTree>
    <p:extLst>
      <p:ext uri="{BB962C8B-B14F-4D97-AF65-F5344CB8AC3E}">
        <p14:creationId xmlns:p14="http://schemas.microsoft.com/office/powerpoint/2010/main" val="2793757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D8E04B-A2EA-400D-B4A8-81098ED03CCD}" type="slidenum">
              <a:rPr lang="en-GB" smtClean="0"/>
              <a:t>2</a:t>
            </a:fld>
            <a:endParaRPr lang="en-GB" dirty="0"/>
          </a:p>
        </p:txBody>
      </p:sp>
    </p:spTree>
    <p:extLst>
      <p:ext uri="{BB962C8B-B14F-4D97-AF65-F5344CB8AC3E}">
        <p14:creationId xmlns:p14="http://schemas.microsoft.com/office/powerpoint/2010/main" val="68636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D8E04B-A2EA-400D-B4A8-81098ED03CCD}" type="slidenum">
              <a:rPr lang="en-GB" smtClean="0"/>
              <a:t>3</a:t>
            </a:fld>
            <a:endParaRPr lang="en-GB" dirty="0"/>
          </a:p>
        </p:txBody>
      </p:sp>
    </p:spTree>
    <p:extLst>
      <p:ext uri="{BB962C8B-B14F-4D97-AF65-F5344CB8AC3E}">
        <p14:creationId xmlns:p14="http://schemas.microsoft.com/office/powerpoint/2010/main" val="858545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D8E04B-A2EA-400D-B4A8-81098ED03CCD}" type="slidenum">
              <a:rPr lang="en-GB" smtClean="0"/>
              <a:t>5</a:t>
            </a:fld>
            <a:endParaRPr lang="en-GB" dirty="0"/>
          </a:p>
        </p:txBody>
      </p:sp>
    </p:spTree>
    <p:extLst>
      <p:ext uri="{BB962C8B-B14F-4D97-AF65-F5344CB8AC3E}">
        <p14:creationId xmlns:p14="http://schemas.microsoft.com/office/powerpoint/2010/main" val="911793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D8E04B-A2EA-400D-B4A8-81098ED03CCD}" type="slidenum">
              <a:rPr lang="en-GB" smtClean="0"/>
              <a:t>6</a:t>
            </a:fld>
            <a:endParaRPr lang="en-GB" dirty="0"/>
          </a:p>
        </p:txBody>
      </p:sp>
    </p:spTree>
    <p:extLst>
      <p:ext uri="{BB962C8B-B14F-4D97-AF65-F5344CB8AC3E}">
        <p14:creationId xmlns:p14="http://schemas.microsoft.com/office/powerpoint/2010/main" val="3853771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D8E04B-A2EA-400D-B4A8-81098ED03CCD}" type="slidenum">
              <a:rPr lang="en-GB" smtClean="0"/>
              <a:t>7</a:t>
            </a:fld>
            <a:endParaRPr lang="en-GB" dirty="0"/>
          </a:p>
        </p:txBody>
      </p:sp>
    </p:spTree>
    <p:extLst>
      <p:ext uri="{BB962C8B-B14F-4D97-AF65-F5344CB8AC3E}">
        <p14:creationId xmlns:p14="http://schemas.microsoft.com/office/powerpoint/2010/main" val="1964360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D8E04B-A2EA-400D-B4A8-81098ED03CCD}" type="slidenum">
              <a:rPr lang="en-GB" smtClean="0"/>
              <a:t>8</a:t>
            </a:fld>
            <a:endParaRPr lang="en-GB" dirty="0"/>
          </a:p>
        </p:txBody>
      </p:sp>
    </p:spTree>
    <p:extLst>
      <p:ext uri="{BB962C8B-B14F-4D97-AF65-F5344CB8AC3E}">
        <p14:creationId xmlns:p14="http://schemas.microsoft.com/office/powerpoint/2010/main" val="1140909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D8E04B-A2EA-400D-B4A8-81098ED03CCD}" type="slidenum">
              <a:rPr lang="en-GB" smtClean="0"/>
              <a:t>9</a:t>
            </a:fld>
            <a:endParaRPr lang="en-GB" dirty="0"/>
          </a:p>
        </p:txBody>
      </p:sp>
    </p:spTree>
    <p:extLst>
      <p:ext uri="{BB962C8B-B14F-4D97-AF65-F5344CB8AC3E}">
        <p14:creationId xmlns:p14="http://schemas.microsoft.com/office/powerpoint/2010/main" val="3322683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D8E04B-A2EA-400D-B4A8-81098ED03CCD}" type="slidenum">
              <a:rPr lang="en-GB" smtClean="0"/>
              <a:t>10</a:t>
            </a:fld>
            <a:endParaRPr lang="en-GB" dirty="0"/>
          </a:p>
        </p:txBody>
      </p:sp>
    </p:spTree>
    <p:extLst>
      <p:ext uri="{BB962C8B-B14F-4D97-AF65-F5344CB8AC3E}">
        <p14:creationId xmlns:p14="http://schemas.microsoft.com/office/powerpoint/2010/main" val="313852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03EB4C-42DD-436A-85FE-86F718498BA9}" type="datetimeFigureOut">
              <a:rPr lang="en-GB" smtClean="0"/>
              <a:pPr/>
              <a:t>06/03/2018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611360-C982-4FF4-BAC9-2E94C62B5B37}"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03EB4C-42DD-436A-85FE-86F718498BA9}" type="datetimeFigureOut">
              <a:rPr lang="en-GB" smtClean="0"/>
              <a:pPr/>
              <a:t>06/03/2018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611360-C982-4FF4-BAC9-2E94C62B5B37}"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03EB4C-42DD-436A-85FE-86F718498BA9}" type="datetimeFigureOut">
              <a:rPr lang="en-GB" smtClean="0"/>
              <a:pPr/>
              <a:t>06/03/2018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611360-C982-4FF4-BAC9-2E94C62B5B37}"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03EB4C-42DD-436A-85FE-86F718498BA9}" type="datetimeFigureOut">
              <a:rPr lang="en-GB" smtClean="0"/>
              <a:pPr/>
              <a:t>06/03/2018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611360-C982-4FF4-BAC9-2E94C62B5B37}"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3EB4C-42DD-436A-85FE-86F718498BA9}" type="datetimeFigureOut">
              <a:rPr lang="en-GB" smtClean="0"/>
              <a:pPr/>
              <a:t>06/03/2018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611360-C982-4FF4-BAC9-2E94C62B5B37}"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03EB4C-42DD-436A-85FE-86F718498BA9}" type="datetimeFigureOut">
              <a:rPr lang="en-GB" smtClean="0"/>
              <a:pPr/>
              <a:t>06/03/2018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611360-C982-4FF4-BAC9-2E94C62B5B37}"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03EB4C-42DD-436A-85FE-86F718498BA9}" type="datetimeFigureOut">
              <a:rPr lang="en-GB" smtClean="0"/>
              <a:pPr/>
              <a:t>06/03/2018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5611360-C982-4FF4-BAC9-2E94C62B5B37}"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03EB4C-42DD-436A-85FE-86F718498BA9}" type="datetimeFigureOut">
              <a:rPr lang="en-GB" smtClean="0"/>
              <a:pPr/>
              <a:t>06/03/2018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5611360-C982-4FF4-BAC9-2E94C62B5B37}"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3EB4C-42DD-436A-85FE-86F718498BA9}" type="datetimeFigureOut">
              <a:rPr lang="en-GB" smtClean="0"/>
              <a:pPr/>
              <a:t>06/03/2018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5611360-C982-4FF4-BAC9-2E94C62B5B37}"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3EB4C-42DD-436A-85FE-86F718498BA9}" type="datetimeFigureOut">
              <a:rPr lang="en-GB" smtClean="0"/>
              <a:pPr/>
              <a:t>06/03/2018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611360-C982-4FF4-BAC9-2E94C62B5B37}"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3EB4C-42DD-436A-85FE-86F718498BA9}" type="datetimeFigureOut">
              <a:rPr lang="en-GB" smtClean="0"/>
              <a:pPr/>
              <a:t>06/03/2018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611360-C982-4FF4-BAC9-2E94C62B5B37}"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3EB4C-42DD-436A-85FE-86F718498BA9}" type="datetimeFigureOut">
              <a:rPr lang="en-GB" smtClean="0"/>
              <a:pPr/>
              <a:t>06/03/2018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11360-C982-4FF4-BAC9-2E94C62B5B37}"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1.pdf"/><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11"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image" Target="../media/image13.pdf"/><Relationship Id="rId4" Type="http://schemas.openxmlformats.org/officeDocument/2006/relationships/image" Target="../media/image7.pdf"/><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1.pdf"/><Relationship Id="rId3"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11"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image" Target="../media/image13.pdf"/><Relationship Id="rId4" Type="http://schemas.openxmlformats.org/officeDocument/2006/relationships/image" Target="../media/image7.pdf"/><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1.pdf"/><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11"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image" Target="../media/image13.pdf"/><Relationship Id="rId4" Type="http://schemas.openxmlformats.org/officeDocument/2006/relationships/image" Target="../media/image7.pdf"/><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11.pdf"/><Relationship Id="rId3" Type="http://schemas.openxmlformats.org/officeDocument/2006/relationships/image" Target="../media/image3.png"/><Relationship Id="rId12"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11"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image" Target="../media/image13.pdf"/><Relationship Id="rId4" Type="http://schemas.openxmlformats.org/officeDocument/2006/relationships/image" Target="../media/image7.pdf"/><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1.pdf"/><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11"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image" Target="../media/image13.pdf"/><Relationship Id="rId4" Type="http://schemas.openxmlformats.org/officeDocument/2006/relationships/image" Target="../media/image7.pdf"/><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11.pdf"/><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11"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image" Target="../media/image13.pdf"/><Relationship Id="rId4" Type="http://schemas.openxmlformats.org/officeDocument/2006/relationships/image" Target="../media/image7.pdf"/><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sion_PP 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95536" y="4437112"/>
            <a:ext cx="7987989" cy="1296145"/>
          </a:xfrm>
        </p:spPr>
        <p:txBody>
          <a:bodyPr anchor="t">
            <a:normAutofit/>
          </a:bodyPr>
          <a:lstStyle/>
          <a:p>
            <a:pPr algn="l">
              <a:lnSpc>
                <a:spcPts val="4000"/>
              </a:lnSpc>
            </a:pPr>
            <a:r>
              <a:rPr lang="en-US" sz="4000" kern="1000" spc="-70" dirty="0" smtClean="0">
                <a:solidFill>
                  <a:schemeClr val="bg1"/>
                </a:solidFill>
                <a:latin typeface="Helvetica Light"/>
                <a:cs typeface="Helvetica Light"/>
              </a:rPr>
              <a:t>Results of EEA Supplier Survey  </a:t>
            </a:r>
            <a:endParaRPr lang="en-US" sz="4000" kern="1000" spc="-70" dirty="0">
              <a:solidFill>
                <a:schemeClr val="bg1"/>
              </a:solidFill>
              <a:latin typeface="Helvetica Light"/>
              <a:cs typeface="Helvetica Light"/>
            </a:endParaRPr>
          </a:p>
        </p:txBody>
      </p:sp>
      <p:sp>
        <p:nvSpPr>
          <p:cNvPr id="3" name="Subtitle 2"/>
          <p:cNvSpPr>
            <a:spLocks noGrp="1"/>
          </p:cNvSpPr>
          <p:nvPr>
            <p:ph type="subTitle" idx="1"/>
          </p:nvPr>
        </p:nvSpPr>
        <p:spPr>
          <a:xfrm>
            <a:off x="395536" y="6217499"/>
            <a:ext cx="6767264" cy="340820"/>
          </a:xfrm>
        </p:spPr>
        <p:txBody>
          <a:bodyPr>
            <a:normAutofit/>
          </a:bodyPr>
          <a:lstStyle/>
          <a:p>
            <a:pPr algn="l"/>
            <a:r>
              <a:rPr lang="en-US" sz="1500" dirty="0" smtClean="0">
                <a:solidFill>
                  <a:srgbClr val="FFFFFF"/>
                </a:solidFill>
                <a:latin typeface="Helvetica"/>
                <a:cs typeface="Helvetica"/>
              </a:rPr>
              <a:t>Compiled by Dianne Hill &amp; Connor Smith </a:t>
            </a:r>
            <a:endParaRPr lang="en-US" sz="1500" dirty="0">
              <a:solidFill>
                <a:srgbClr val="FFFFFF"/>
              </a:solidFill>
              <a:latin typeface="Helvetica"/>
              <a:cs typeface="Helvetica"/>
            </a:endParaRPr>
          </a:p>
        </p:txBody>
      </p:sp>
      <p:pic>
        <p:nvPicPr>
          <p:cNvPr id="10" name="Picture 9" descr="Vision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2276872"/>
            <a:ext cx="3078538" cy="667016"/>
          </a:xfrm>
          <a:prstGeom prst="rect">
            <a:avLst/>
          </a:prstGeom>
        </p:spPr>
      </p:pic>
      <p:cxnSp>
        <p:nvCxnSpPr>
          <p:cNvPr id="11" name="Straight Connector 10"/>
          <p:cNvCxnSpPr/>
          <p:nvPr/>
        </p:nvCxnSpPr>
        <p:spPr>
          <a:xfrm>
            <a:off x="539552" y="4149080"/>
            <a:ext cx="8064896"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39552" y="5805264"/>
            <a:ext cx="8064896"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12"/>
          <p:cNvSpPr>
            <a:spLocks noGrp="1"/>
          </p:cNvSpPr>
          <p:nvPr>
            <p:ph type="sldNum" sz="quarter" idx="12"/>
          </p:nvPr>
        </p:nvSpPr>
        <p:spPr>
          <a:xfrm>
            <a:off x="6569126" y="6180212"/>
            <a:ext cx="2133600" cy="365125"/>
          </a:xfrm>
        </p:spPr>
        <p:txBody>
          <a:bodyPr/>
          <a:lstStyle/>
          <a:p>
            <a:fld id="{14773000-DC3A-074D-933F-3701F77536BC}" type="slidenum">
              <a:rPr lang="en-US" sz="1000" smtClean="0">
                <a:solidFill>
                  <a:srgbClr val="FFFFFF"/>
                </a:solidFill>
                <a:latin typeface="Helvetica"/>
                <a:cs typeface="Helvetica"/>
              </a:rPr>
              <a:pPr/>
              <a:t>1</a:t>
            </a:fld>
            <a:endParaRPr lang="en-US" sz="1000" dirty="0">
              <a:solidFill>
                <a:srgbClr val="FFFFFF"/>
              </a:solidFill>
              <a:latin typeface="Helvetica"/>
              <a:cs typeface="Helvetica"/>
            </a:endParaRPr>
          </a:p>
        </p:txBody>
      </p:sp>
    </p:spTree>
    <p:extLst>
      <p:ext uri="{BB962C8B-B14F-4D97-AF65-F5344CB8AC3E}">
        <p14:creationId xmlns:p14="http://schemas.microsoft.com/office/powerpoint/2010/main" val="2867219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sion_PP 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 name="Picture 9" descr="Vision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668" y="5668732"/>
            <a:ext cx="3078538" cy="667016"/>
          </a:xfrm>
          <a:prstGeom prst="rect">
            <a:avLst/>
          </a:prstGeom>
        </p:spPr>
      </p:pic>
      <p:sp>
        <p:nvSpPr>
          <p:cNvPr id="9" name="Slide Number Placeholder 12"/>
          <p:cNvSpPr>
            <a:spLocks noGrp="1"/>
          </p:cNvSpPr>
          <p:nvPr>
            <p:ph type="sldNum" sz="quarter" idx="12"/>
          </p:nvPr>
        </p:nvSpPr>
        <p:spPr>
          <a:xfrm>
            <a:off x="6569126" y="6180212"/>
            <a:ext cx="2133600" cy="365125"/>
          </a:xfrm>
        </p:spPr>
        <p:txBody>
          <a:bodyPr/>
          <a:lstStyle/>
          <a:p>
            <a:fld id="{14773000-DC3A-074D-933F-3701F77536BC}" type="slidenum">
              <a:rPr lang="en-US" sz="1000" smtClean="0">
                <a:solidFill>
                  <a:srgbClr val="FFFFFF"/>
                </a:solidFill>
                <a:latin typeface="Helvetica"/>
                <a:cs typeface="Helvetica"/>
              </a:rPr>
              <a:pPr/>
              <a:t>10</a:t>
            </a:fld>
            <a:endParaRPr lang="en-US" sz="1000" dirty="0">
              <a:solidFill>
                <a:srgbClr val="FFFFFF"/>
              </a:solidFill>
              <a:latin typeface="Helvetica"/>
              <a:cs typeface="Helvetica"/>
            </a:endParaRPr>
          </a:p>
        </p:txBody>
      </p:sp>
    </p:spTree>
    <p:extLst>
      <p:ext uri="{BB962C8B-B14F-4D97-AF65-F5344CB8AC3E}">
        <p14:creationId xmlns:p14="http://schemas.microsoft.com/office/powerpoint/2010/main" val="1400840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dirty="0"/>
          </a:p>
        </p:txBody>
      </p:sp>
      <p:sp>
        <p:nvSpPr>
          <p:cNvPr id="17412" name="Rectangle 4"/>
          <p:cNvSpPr>
            <a:spLocks noChangeArrowheads="1"/>
          </p:cNvSpPr>
          <p:nvPr/>
        </p:nvSpPr>
        <p:spPr bwMode="auto">
          <a:xfrm>
            <a:off x="0" y="2847419"/>
            <a:ext cx="896448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mbria" pitchFamily="18" charset="0"/>
                <a:ea typeface="Arial Unicode MS" pitchFamily="34" charset="-128"/>
                <a:cs typeface="Arial Unicode MS" pitchFamily="34" charset="-128"/>
              </a:rPr>
              <a:t>        </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ambria" pitchFamily="18" charset="0"/>
                <a:ea typeface="Arial Unicode MS" pitchFamily="34" charset="-128"/>
                <a:cs typeface="Arial Unicode MS" pitchFamily="34" charset="-128"/>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3" name="Rectangle 5"/>
          <p:cNvSpPr>
            <a:spLocks noChangeArrowheads="1"/>
          </p:cNvSpPr>
          <p:nvPr/>
        </p:nvSpPr>
        <p:spPr bwMode="auto">
          <a:xfrm>
            <a:off x="0" y="3933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 name="Picture 9" descr="Vision_Tag_R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7605" y="1"/>
            <a:ext cx="478820" cy="756536"/>
          </a:xfrm>
          <a:prstGeom prst="rect">
            <a:avLst/>
          </a:prstGeom>
          <a:effectLst/>
        </p:spPr>
      </p:pic>
      <p:sp>
        <p:nvSpPr>
          <p:cNvPr id="3" name="TextBox 2"/>
          <p:cNvSpPr txBox="1"/>
          <p:nvPr/>
        </p:nvSpPr>
        <p:spPr>
          <a:xfrm>
            <a:off x="338045" y="108465"/>
            <a:ext cx="7168933" cy="707886"/>
          </a:xfrm>
          <a:prstGeom prst="rect">
            <a:avLst/>
          </a:prstGeom>
          <a:noFill/>
        </p:spPr>
        <p:txBody>
          <a:bodyPr wrap="square" rtlCol="0">
            <a:spAutoFit/>
          </a:bodyPr>
          <a:lstStyle/>
          <a:p>
            <a:r>
              <a:rPr lang="en-GB" sz="4000" dirty="0" smtClean="0">
                <a:solidFill>
                  <a:srgbClr val="CC0000"/>
                </a:solidFill>
                <a:latin typeface="Helvetica" pitchFamily="34" charset="0"/>
              </a:rPr>
              <a:t>Our Current EEA Supply Chain  </a:t>
            </a:r>
            <a:endParaRPr lang="en-GB" sz="4000" dirty="0">
              <a:solidFill>
                <a:srgbClr val="CC0000"/>
              </a:solidFill>
              <a:latin typeface="Helvetica" pitchFamily="34" charset="0"/>
            </a:endParaRPr>
          </a:p>
        </p:txBody>
      </p:sp>
      <p:sp>
        <p:nvSpPr>
          <p:cNvPr id="12" name="TextBox 11"/>
          <p:cNvSpPr txBox="1"/>
          <p:nvPr/>
        </p:nvSpPr>
        <p:spPr>
          <a:xfrm>
            <a:off x="338046" y="1340768"/>
            <a:ext cx="8482426" cy="707886"/>
          </a:xfrm>
          <a:prstGeom prst="rect">
            <a:avLst/>
          </a:prstGeom>
          <a:noFill/>
        </p:spPr>
        <p:txBody>
          <a:bodyPr wrap="square" rtlCol="0">
            <a:spAutoFit/>
          </a:bodyPr>
          <a:lstStyle/>
          <a:p>
            <a:pPr marL="320040" lvl="1">
              <a:spcBef>
                <a:spcPct val="20000"/>
              </a:spcBef>
              <a:buClr>
                <a:srgbClr val="AD0101"/>
              </a:buClr>
            </a:pPr>
            <a:endParaRPr lang="en-GB" sz="4000" dirty="0">
              <a:solidFill>
                <a:srgbClr val="303030"/>
              </a:solidFill>
              <a:latin typeface="Arial" panose="020B0604020202020204" pitchFamily="34" charset="0"/>
              <a:cs typeface="Arial" panose="020B0604020202020204" pitchFamily="34" charset="0"/>
            </a:endParaRPr>
          </a:p>
        </p:txBody>
      </p:sp>
      <p:cxnSp>
        <p:nvCxnSpPr>
          <p:cNvPr id="13" name="Straight Connector 12"/>
          <p:cNvCxnSpPr/>
          <p:nvPr/>
        </p:nvCxnSpPr>
        <p:spPr>
          <a:xfrm>
            <a:off x="377788" y="816351"/>
            <a:ext cx="7434572" cy="0"/>
          </a:xfrm>
          <a:prstGeom prst="line">
            <a:avLst/>
          </a:prstGeom>
          <a:ln w="63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483768" y="4401442"/>
            <a:ext cx="648072" cy="461665"/>
          </a:xfrm>
          <a:prstGeom prst="rect">
            <a:avLst/>
          </a:prstGeom>
          <a:noFill/>
        </p:spPr>
        <p:txBody>
          <a:bodyPr wrap="square" rtlCol="0">
            <a:spAutoFit/>
          </a:bodyPr>
          <a:lstStyle/>
          <a:p>
            <a:r>
              <a:rPr lang="en-GB" sz="2400" b="1" dirty="0" smtClean="0">
                <a:solidFill>
                  <a:schemeClr val="bg1"/>
                </a:solidFill>
              </a:rPr>
              <a:t>9</a:t>
            </a:r>
            <a:endParaRPr lang="en-GB" sz="2400" b="1" dirty="0">
              <a:solidFill>
                <a:schemeClr val="bg1"/>
              </a:solidFill>
            </a:endParaRPr>
          </a:p>
        </p:txBody>
      </p:sp>
      <p:sp>
        <p:nvSpPr>
          <p:cNvPr id="11" name="TextBox 10"/>
          <p:cNvSpPr txBox="1"/>
          <p:nvPr/>
        </p:nvSpPr>
        <p:spPr>
          <a:xfrm>
            <a:off x="1619672" y="5063614"/>
            <a:ext cx="661726" cy="461665"/>
          </a:xfrm>
          <a:prstGeom prst="rect">
            <a:avLst/>
          </a:prstGeom>
          <a:noFill/>
        </p:spPr>
        <p:txBody>
          <a:bodyPr wrap="square" rtlCol="0">
            <a:spAutoFit/>
          </a:bodyPr>
          <a:lstStyle/>
          <a:p>
            <a:r>
              <a:rPr lang="en-GB" sz="2400" b="1" dirty="0" smtClean="0">
                <a:solidFill>
                  <a:schemeClr val="bg1"/>
                </a:solidFill>
              </a:rPr>
              <a:t>4</a:t>
            </a:r>
            <a:endParaRPr lang="en-GB" sz="2400" b="1" dirty="0">
              <a:solidFill>
                <a:schemeClr val="bg1"/>
              </a:solidFill>
            </a:endParaRPr>
          </a:p>
        </p:txBody>
      </p:sp>
      <p:sp>
        <p:nvSpPr>
          <p:cNvPr id="20" name="TextBox 19"/>
          <p:cNvSpPr txBox="1"/>
          <p:nvPr/>
        </p:nvSpPr>
        <p:spPr>
          <a:xfrm>
            <a:off x="1822042" y="3312279"/>
            <a:ext cx="661726" cy="338554"/>
          </a:xfrm>
          <a:prstGeom prst="rect">
            <a:avLst/>
          </a:prstGeom>
          <a:noFill/>
        </p:spPr>
        <p:txBody>
          <a:bodyPr wrap="square" rtlCol="0">
            <a:spAutoFit/>
          </a:bodyPr>
          <a:lstStyle/>
          <a:p>
            <a:r>
              <a:rPr lang="en-GB" sz="1600" b="1" dirty="0" smtClean="0">
                <a:solidFill>
                  <a:schemeClr val="bg1"/>
                </a:solidFill>
              </a:rPr>
              <a:t>22</a:t>
            </a:r>
            <a:endParaRPr lang="en-GB" sz="2400" b="1" dirty="0">
              <a:solidFill>
                <a:schemeClr val="bg1"/>
              </a:solidFill>
            </a:endParaRPr>
          </a:p>
        </p:txBody>
      </p:sp>
      <p:sp>
        <p:nvSpPr>
          <p:cNvPr id="21" name="TextBox 20"/>
          <p:cNvSpPr txBox="1"/>
          <p:nvPr/>
        </p:nvSpPr>
        <p:spPr>
          <a:xfrm>
            <a:off x="3318747" y="3869033"/>
            <a:ext cx="661726" cy="461665"/>
          </a:xfrm>
          <a:prstGeom prst="rect">
            <a:avLst/>
          </a:prstGeom>
          <a:noFill/>
        </p:spPr>
        <p:txBody>
          <a:bodyPr wrap="square" rtlCol="0">
            <a:spAutoFit/>
          </a:bodyPr>
          <a:lstStyle/>
          <a:p>
            <a:r>
              <a:rPr lang="en-GB" sz="2400" b="1" dirty="0">
                <a:solidFill>
                  <a:schemeClr val="bg1"/>
                </a:solidFill>
              </a:rPr>
              <a:t>5</a:t>
            </a:r>
          </a:p>
        </p:txBody>
      </p:sp>
      <p:sp>
        <p:nvSpPr>
          <p:cNvPr id="22" name="TextBox 21"/>
          <p:cNvSpPr txBox="1"/>
          <p:nvPr/>
        </p:nvSpPr>
        <p:spPr>
          <a:xfrm>
            <a:off x="2863587" y="3985199"/>
            <a:ext cx="661726" cy="307777"/>
          </a:xfrm>
          <a:prstGeom prst="rect">
            <a:avLst/>
          </a:prstGeom>
          <a:noFill/>
        </p:spPr>
        <p:txBody>
          <a:bodyPr wrap="square" rtlCol="0">
            <a:spAutoFit/>
          </a:bodyPr>
          <a:lstStyle/>
          <a:p>
            <a:r>
              <a:rPr lang="en-GB" sz="1400" b="1" dirty="0" smtClean="0">
                <a:solidFill>
                  <a:schemeClr val="bg1"/>
                </a:solidFill>
              </a:rPr>
              <a:t>1</a:t>
            </a:r>
            <a:endParaRPr lang="en-GB" sz="2400" b="1" dirty="0">
              <a:solidFill>
                <a:schemeClr val="bg1"/>
              </a:solidFill>
            </a:endParaRPr>
          </a:p>
        </p:txBody>
      </p:sp>
      <p:sp>
        <p:nvSpPr>
          <p:cNvPr id="23" name="TextBox 22"/>
          <p:cNvSpPr txBox="1"/>
          <p:nvPr/>
        </p:nvSpPr>
        <p:spPr>
          <a:xfrm>
            <a:off x="3060599" y="4555330"/>
            <a:ext cx="661726" cy="307777"/>
          </a:xfrm>
          <a:prstGeom prst="rect">
            <a:avLst/>
          </a:prstGeom>
          <a:noFill/>
        </p:spPr>
        <p:txBody>
          <a:bodyPr wrap="square" rtlCol="0">
            <a:spAutoFit/>
          </a:bodyPr>
          <a:lstStyle/>
          <a:p>
            <a:r>
              <a:rPr lang="en-GB" sz="1400" b="1" dirty="0" smtClean="0">
                <a:solidFill>
                  <a:schemeClr val="bg1"/>
                </a:solidFill>
              </a:rPr>
              <a:t>1</a:t>
            </a:r>
            <a:endParaRPr lang="en-GB" sz="1400" b="1" dirty="0">
              <a:solidFill>
                <a:schemeClr val="bg1"/>
              </a:solidFill>
            </a:endParaRPr>
          </a:p>
        </p:txBody>
      </p:sp>
      <p:sp>
        <p:nvSpPr>
          <p:cNvPr id="24" name="TextBox 23"/>
          <p:cNvSpPr txBox="1"/>
          <p:nvPr/>
        </p:nvSpPr>
        <p:spPr>
          <a:xfrm>
            <a:off x="3764211" y="4885040"/>
            <a:ext cx="661726" cy="307777"/>
          </a:xfrm>
          <a:prstGeom prst="rect">
            <a:avLst/>
          </a:prstGeom>
          <a:noFill/>
        </p:spPr>
        <p:txBody>
          <a:bodyPr wrap="square" rtlCol="0">
            <a:spAutoFit/>
          </a:bodyPr>
          <a:lstStyle/>
          <a:p>
            <a:r>
              <a:rPr lang="en-GB" sz="1400" b="1" dirty="0" smtClean="0">
                <a:solidFill>
                  <a:schemeClr val="bg1"/>
                </a:solidFill>
              </a:rPr>
              <a:t>1</a:t>
            </a:r>
            <a:endParaRPr lang="en-GB" sz="1400" b="1" dirty="0">
              <a:solidFill>
                <a:schemeClr val="bg1"/>
              </a:solidFill>
            </a:endParaRPr>
          </a:p>
        </p:txBody>
      </p:sp>
      <p:sp>
        <p:nvSpPr>
          <p:cNvPr id="25" name="TextBox 24"/>
          <p:cNvSpPr txBox="1"/>
          <p:nvPr/>
        </p:nvSpPr>
        <p:spPr>
          <a:xfrm>
            <a:off x="3714960" y="4195174"/>
            <a:ext cx="661726" cy="369332"/>
          </a:xfrm>
          <a:prstGeom prst="rect">
            <a:avLst/>
          </a:prstGeom>
          <a:noFill/>
        </p:spPr>
        <p:txBody>
          <a:bodyPr wrap="square" rtlCol="0">
            <a:spAutoFit/>
          </a:bodyPr>
          <a:lstStyle/>
          <a:p>
            <a:r>
              <a:rPr lang="en-GB" b="1" dirty="0" smtClean="0">
                <a:solidFill>
                  <a:schemeClr val="bg1"/>
                </a:solidFill>
              </a:rPr>
              <a:t>1</a:t>
            </a:r>
            <a:endParaRPr lang="en-GB" b="1" dirty="0">
              <a:solidFill>
                <a:schemeClr val="bg1"/>
              </a:solidFill>
            </a:endParaRPr>
          </a:p>
        </p:txBody>
      </p:sp>
      <p:sp>
        <p:nvSpPr>
          <p:cNvPr id="26" name="TextBox 25"/>
          <p:cNvSpPr txBox="1"/>
          <p:nvPr/>
        </p:nvSpPr>
        <p:spPr>
          <a:xfrm>
            <a:off x="3369340" y="3310154"/>
            <a:ext cx="661726" cy="307777"/>
          </a:xfrm>
          <a:prstGeom prst="rect">
            <a:avLst/>
          </a:prstGeom>
          <a:noFill/>
        </p:spPr>
        <p:txBody>
          <a:bodyPr wrap="square" rtlCol="0">
            <a:spAutoFit/>
          </a:bodyPr>
          <a:lstStyle/>
          <a:p>
            <a:r>
              <a:rPr lang="en-GB" sz="1400" b="1" dirty="0" smtClean="0">
                <a:solidFill>
                  <a:schemeClr val="bg1"/>
                </a:solidFill>
              </a:rPr>
              <a:t>1</a:t>
            </a:r>
            <a:endParaRPr lang="en-GB" sz="2400" b="1" dirty="0">
              <a:solidFill>
                <a:schemeClr val="bg1"/>
              </a:solidFill>
            </a:endParaRPr>
          </a:p>
        </p:txBody>
      </p:sp>
      <p:sp>
        <p:nvSpPr>
          <p:cNvPr id="27" name="TextBox 26"/>
          <p:cNvSpPr txBox="1"/>
          <p:nvPr/>
        </p:nvSpPr>
        <p:spPr>
          <a:xfrm>
            <a:off x="4393128" y="5551570"/>
            <a:ext cx="661726" cy="369332"/>
          </a:xfrm>
          <a:prstGeom prst="rect">
            <a:avLst/>
          </a:prstGeom>
          <a:noFill/>
        </p:spPr>
        <p:txBody>
          <a:bodyPr wrap="square" rtlCol="0">
            <a:spAutoFit/>
          </a:bodyPr>
          <a:lstStyle/>
          <a:p>
            <a:r>
              <a:rPr lang="en-GB" b="1" dirty="0" smtClean="0">
                <a:solidFill>
                  <a:schemeClr val="bg1"/>
                </a:solidFill>
              </a:rPr>
              <a:t>1</a:t>
            </a:r>
            <a:endParaRPr lang="en-GB" b="1" dirty="0">
              <a:solidFill>
                <a:schemeClr val="bg1"/>
              </a:solidFill>
            </a:endParaRPr>
          </a:p>
        </p:txBody>
      </p:sp>
      <p:sp>
        <p:nvSpPr>
          <p:cNvPr id="28" name="TextBox 27"/>
          <p:cNvSpPr txBox="1"/>
          <p:nvPr/>
        </p:nvSpPr>
        <p:spPr>
          <a:xfrm>
            <a:off x="4723991" y="2940822"/>
            <a:ext cx="661726" cy="369332"/>
          </a:xfrm>
          <a:prstGeom prst="rect">
            <a:avLst/>
          </a:prstGeom>
          <a:noFill/>
        </p:spPr>
        <p:txBody>
          <a:bodyPr wrap="square" rtlCol="0">
            <a:spAutoFit/>
          </a:bodyPr>
          <a:lstStyle/>
          <a:p>
            <a:r>
              <a:rPr lang="en-GB" b="1" dirty="0" smtClean="0">
                <a:solidFill>
                  <a:schemeClr val="bg1"/>
                </a:solidFill>
              </a:rPr>
              <a:t>1</a:t>
            </a:r>
            <a:endParaRPr lang="en-GB" b="1" dirty="0">
              <a:solidFill>
                <a:schemeClr val="bg1"/>
              </a:solidFill>
            </a:endParaRPr>
          </a:p>
        </p:txBody>
      </p:sp>
      <p:sp>
        <p:nvSpPr>
          <p:cNvPr id="29" name="TextBox 28"/>
          <p:cNvSpPr txBox="1"/>
          <p:nvPr/>
        </p:nvSpPr>
        <p:spPr>
          <a:xfrm>
            <a:off x="3256399" y="4739969"/>
            <a:ext cx="648072" cy="461665"/>
          </a:xfrm>
          <a:prstGeom prst="rect">
            <a:avLst/>
          </a:prstGeom>
          <a:noFill/>
        </p:spPr>
        <p:txBody>
          <a:bodyPr wrap="square" rtlCol="0">
            <a:spAutoFit/>
          </a:bodyPr>
          <a:lstStyle/>
          <a:p>
            <a:r>
              <a:rPr lang="en-GB" sz="2400" b="1" dirty="0" smtClean="0">
                <a:solidFill>
                  <a:schemeClr val="bg1"/>
                </a:solidFill>
              </a:rPr>
              <a:t>1</a:t>
            </a:r>
            <a:endParaRPr lang="en-GB" sz="2400" b="1" dirty="0">
              <a:solidFill>
                <a:schemeClr val="bg1"/>
              </a:solidFill>
            </a:endParaRPr>
          </a:p>
        </p:txBody>
      </p:sp>
      <p:sp>
        <p:nvSpPr>
          <p:cNvPr id="30" name="TextBox 29"/>
          <p:cNvSpPr txBox="1"/>
          <p:nvPr/>
        </p:nvSpPr>
        <p:spPr>
          <a:xfrm>
            <a:off x="3038314" y="3751391"/>
            <a:ext cx="661726" cy="307777"/>
          </a:xfrm>
          <a:prstGeom prst="rect">
            <a:avLst/>
          </a:prstGeom>
          <a:noFill/>
        </p:spPr>
        <p:txBody>
          <a:bodyPr wrap="square" rtlCol="0">
            <a:spAutoFit/>
          </a:bodyPr>
          <a:lstStyle/>
          <a:p>
            <a:r>
              <a:rPr lang="en-GB" sz="1400" b="1" dirty="0" smtClean="0">
                <a:solidFill>
                  <a:schemeClr val="bg1"/>
                </a:solidFill>
              </a:rPr>
              <a:t>1</a:t>
            </a:r>
            <a:endParaRPr lang="en-GB" sz="2400" b="1" dirty="0">
              <a:solidFill>
                <a:schemeClr val="bg1"/>
              </a:solidFill>
            </a:endParaRPr>
          </a:p>
        </p:txBody>
      </p:sp>
      <p:sp>
        <p:nvSpPr>
          <p:cNvPr id="31" name="TextBox 30"/>
          <p:cNvSpPr txBox="1"/>
          <p:nvPr/>
        </p:nvSpPr>
        <p:spPr>
          <a:xfrm>
            <a:off x="1190909" y="4925114"/>
            <a:ext cx="661726" cy="369332"/>
          </a:xfrm>
          <a:prstGeom prst="rect">
            <a:avLst/>
          </a:prstGeom>
          <a:noFill/>
        </p:spPr>
        <p:txBody>
          <a:bodyPr wrap="square" rtlCol="0">
            <a:spAutoFit/>
          </a:bodyPr>
          <a:lstStyle/>
          <a:p>
            <a:r>
              <a:rPr lang="en-GB" b="1" dirty="0" smtClean="0">
                <a:solidFill>
                  <a:schemeClr val="bg1"/>
                </a:solidFill>
              </a:rPr>
              <a:t>2</a:t>
            </a:r>
            <a:endParaRPr lang="en-GB" b="1" dirty="0">
              <a:solidFill>
                <a:schemeClr val="bg1"/>
              </a:solidFill>
            </a:endParaRPr>
          </a:p>
        </p:txBody>
      </p:sp>
      <p:sp>
        <p:nvSpPr>
          <p:cNvPr id="32" name="TextBox 31"/>
          <p:cNvSpPr txBox="1"/>
          <p:nvPr/>
        </p:nvSpPr>
        <p:spPr>
          <a:xfrm>
            <a:off x="3775978" y="4759911"/>
            <a:ext cx="661726" cy="261610"/>
          </a:xfrm>
          <a:prstGeom prst="rect">
            <a:avLst/>
          </a:prstGeom>
          <a:noFill/>
        </p:spPr>
        <p:txBody>
          <a:bodyPr wrap="square" rtlCol="0">
            <a:spAutoFit/>
          </a:bodyPr>
          <a:lstStyle/>
          <a:p>
            <a:r>
              <a:rPr lang="en-GB" sz="1100" b="1" dirty="0" smtClean="0">
                <a:solidFill>
                  <a:schemeClr val="bg1"/>
                </a:solidFill>
              </a:rPr>
              <a:t>1</a:t>
            </a:r>
            <a:endParaRPr lang="en-GB" b="1" dirty="0">
              <a:solidFill>
                <a:schemeClr val="bg1"/>
              </a:solidFill>
            </a:endParaRPr>
          </a:p>
        </p:txBody>
      </p:sp>
      <p:sp>
        <p:nvSpPr>
          <p:cNvPr id="33" name="TextBox 32"/>
          <p:cNvSpPr txBox="1"/>
          <p:nvPr/>
        </p:nvSpPr>
        <p:spPr>
          <a:xfrm>
            <a:off x="5621180" y="5495184"/>
            <a:ext cx="661726" cy="461665"/>
          </a:xfrm>
          <a:prstGeom prst="rect">
            <a:avLst/>
          </a:prstGeom>
          <a:noFill/>
        </p:spPr>
        <p:txBody>
          <a:bodyPr wrap="square" rtlCol="0">
            <a:spAutoFit/>
          </a:bodyPr>
          <a:lstStyle/>
          <a:p>
            <a:r>
              <a:rPr lang="en-GB" sz="2400" b="1" dirty="0" smtClean="0">
                <a:solidFill>
                  <a:schemeClr val="bg1"/>
                </a:solidFill>
              </a:rPr>
              <a:t>14</a:t>
            </a:r>
            <a:endParaRPr lang="en-GB" sz="2400" b="1" dirty="0">
              <a:solidFill>
                <a:schemeClr val="bg1"/>
              </a:solidFill>
            </a:endParaRPr>
          </a:p>
        </p:txBody>
      </p:sp>
      <p:sp>
        <p:nvSpPr>
          <p:cNvPr id="2" name="TextBox 1"/>
          <p:cNvSpPr txBox="1"/>
          <p:nvPr/>
        </p:nvSpPr>
        <p:spPr>
          <a:xfrm>
            <a:off x="2483768" y="3617931"/>
            <a:ext cx="379819" cy="441237"/>
          </a:xfrm>
          <a:prstGeom prst="rect">
            <a:avLst/>
          </a:prstGeom>
          <a:noFill/>
        </p:spPr>
        <p:txBody>
          <a:bodyPr wrap="square" rtlCol="0">
            <a:spAutoFit/>
          </a:bodyPr>
          <a:lstStyle/>
          <a:p>
            <a:endParaRPr lang="en-GB" dirty="0"/>
          </a:p>
        </p:txBody>
      </p:sp>
      <p:sp>
        <p:nvSpPr>
          <p:cNvPr id="5" name="TextBox 4"/>
          <p:cNvSpPr txBox="1"/>
          <p:nvPr/>
        </p:nvSpPr>
        <p:spPr>
          <a:xfrm>
            <a:off x="2314794" y="3543232"/>
            <a:ext cx="717298" cy="353943"/>
          </a:xfrm>
          <a:prstGeom prst="rect">
            <a:avLst/>
          </a:prstGeom>
          <a:noFill/>
        </p:spPr>
        <p:txBody>
          <a:bodyPr wrap="square" rtlCol="0">
            <a:spAutoFit/>
          </a:bodyPr>
          <a:lstStyle/>
          <a:p>
            <a:r>
              <a:rPr lang="en-GB" sz="1700" dirty="0" smtClean="0">
                <a:solidFill>
                  <a:schemeClr val="bg1"/>
                </a:solidFill>
              </a:rPr>
              <a:t>618</a:t>
            </a:r>
            <a:endParaRPr lang="en-GB" sz="1700" dirty="0">
              <a:solidFill>
                <a:schemeClr val="bg1"/>
              </a:solidFill>
            </a:endParaRPr>
          </a:p>
        </p:txBody>
      </p:sp>
      <p:sp>
        <p:nvSpPr>
          <p:cNvPr id="8" name="TextBox 7"/>
          <p:cNvSpPr txBox="1"/>
          <p:nvPr/>
        </p:nvSpPr>
        <p:spPr>
          <a:xfrm>
            <a:off x="2930463" y="4586108"/>
            <a:ext cx="624563" cy="276999"/>
          </a:xfrm>
          <a:prstGeom prst="rect">
            <a:avLst/>
          </a:prstGeom>
          <a:noFill/>
        </p:spPr>
        <p:txBody>
          <a:bodyPr wrap="square" rtlCol="0">
            <a:spAutoFit/>
          </a:bodyPr>
          <a:lstStyle/>
          <a:p>
            <a:r>
              <a:rPr lang="en-GB" sz="1200" b="1" dirty="0" smtClean="0">
                <a:solidFill>
                  <a:schemeClr val="bg1"/>
                </a:solidFill>
              </a:rPr>
              <a:t>1*</a:t>
            </a:r>
            <a:endParaRPr lang="en-GB" sz="1200" b="1" dirty="0">
              <a:solidFill>
                <a:schemeClr val="bg1"/>
              </a:solidFill>
            </a:endParaRPr>
          </a:p>
        </p:txBody>
      </p:sp>
      <p:sp>
        <p:nvSpPr>
          <p:cNvPr id="17" name="TextBox 16"/>
          <p:cNvSpPr txBox="1"/>
          <p:nvPr/>
        </p:nvSpPr>
        <p:spPr>
          <a:xfrm>
            <a:off x="2896872" y="4497567"/>
            <a:ext cx="715379" cy="292388"/>
          </a:xfrm>
          <a:prstGeom prst="rect">
            <a:avLst/>
          </a:prstGeom>
          <a:noFill/>
        </p:spPr>
        <p:txBody>
          <a:bodyPr wrap="square" rtlCol="0">
            <a:spAutoFit/>
          </a:bodyPr>
          <a:lstStyle/>
          <a:p>
            <a:r>
              <a:rPr lang="en-GB" sz="1300" b="1" dirty="0" smtClean="0">
                <a:solidFill>
                  <a:schemeClr val="bg1"/>
                </a:solidFill>
              </a:rPr>
              <a:t>1*</a:t>
            </a:r>
            <a:endParaRPr lang="en-GB" sz="1300" b="1" dirty="0">
              <a:solidFill>
                <a:schemeClr val="bg1"/>
              </a:solidFill>
            </a:endParaRPr>
          </a:p>
        </p:txBody>
      </p:sp>
      <p:sp>
        <p:nvSpPr>
          <p:cNvPr id="35" name="TextBox 34"/>
          <p:cNvSpPr txBox="1"/>
          <p:nvPr/>
        </p:nvSpPr>
        <p:spPr>
          <a:xfrm>
            <a:off x="2360641" y="4505261"/>
            <a:ext cx="1512168" cy="276999"/>
          </a:xfrm>
          <a:prstGeom prst="rect">
            <a:avLst/>
          </a:prstGeom>
          <a:noFill/>
        </p:spPr>
        <p:txBody>
          <a:bodyPr wrap="square" rtlCol="0">
            <a:spAutoFit/>
          </a:bodyPr>
          <a:lstStyle/>
          <a:p>
            <a:r>
              <a:rPr lang="en-GB" sz="1200" dirty="0" smtClean="0">
                <a:solidFill>
                  <a:schemeClr val="bg1"/>
                </a:solidFill>
              </a:rPr>
              <a:t>1**</a:t>
            </a:r>
            <a:endParaRPr lang="en-GB" sz="1200" dirty="0">
              <a:solidFill>
                <a:schemeClr val="bg1"/>
              </a:solidFill>
            </a:endParaRPr>
          </a:p>
        </p:txBody>
      </p:sp>
      <p:sp>
        <p:nvSpPr>
          <p:cNvPr id="36" name="TextBox 35"/>
          <p:cNvSpPr txBox="1"/>
          <p:nvPr/>
        </p:nvSpPr>
        <p:spPr>
          <a:xfrm>
            <a:off x="3096832" y="4813024"/>
            <a:ext cx="511920" cy="276999"/>
          </a:xfrm>
          <a:prstGeom prst="rect">
            <a:avLst/>
          </a:prstGeom>
          <a:noFill/>
        </p:spPr>
        <p:txBody>
          <a:bodyPr wrap="square" rtlCol="0">
            <a:spAutoFit/>
          </a:bodyPr>
          <a:lstStyle/>
          <a:p>
            <a:r>
              <a:rPr lang="en-GB" sz="1200" dirty="0" smtClean="0">
                <a:solidFill>
                  <a:schemeClr val="bg1"/>
                </a:solidFill>
              </a:rPr>
              <a:t>1*</a:t>
            </a:r>
            <a:endParaRPr lang="en-GB" sz="1200" dirty="0">
              <a:solidFill>
                <a:schemeClr val="bg1"/>
              </a:solidFill>
            </a:endParaRPr>
          </a:p>
        </p:txBody>
      </p:sp>
      <p:sp>
        <p:nvSpPr>
          <p:cNvPr id="70" name="TextBox 69"/>
          <p:cNvSpPr txBox="1"/>
          <p:nvPr/>
        </p:nvSpPr>
        <p:spPr>
          <a:xfrm>
            <a:off x="7901389" y="5162892"/>
            <a:ext cx="625656" cy="369332"/>
          </a:xfrm>
          <a:prstGeom prst="rect">
            <a:avLst/>
          </a:prstGeom>
          <a:noFill/>
        </p:spPr>
        <p:txBody>
          <a:bodyPr wrap="square" rtlCol="0">
            <a:spAutoFit/>
          </a:bodyPr>
          <a:lstStyle/>
          <a:p>
            <a:endParaRPr lang="en-GB" dirty="0"/>
          </a:p>
        </p:txBody>
      </p:sp>
      <p:sp>
        <p:nvSpPr>
          <p:cNvPr id="56" name="TextBox 55"/>
          <p:cNvSpPr txBox="1"/>
          <p:nvPr/>
        </p:nvSpPr>
        <p:spPr>
          <a:xfrm>
            <a:off x="5248350" y="5425849"/>
            <a:ext cx="415498" cy="369332"/>
          </a:xfrm>
          <a:prstGeom prst="rect">
            <a:avLst/>
          </a:prstGeom>
          <a:noFill/>
        </p:spPr>
        <p:txBody>
          <a:bodyPr wrap="none" rtlCol="0">
            <a:spAutoFit/>
          </a:bodyPr>
          <a:lstStyle/>
          <a:p>
            <a:r>
              <a:rPr lang="en-GB" dirty="0" smtClean="0">
                <a:solidFill>
                  <a:schemeClr val="bg1"/>
                </a:solidFill>
              </a:rPr>
              <a:t>**</a:t>
            </a:r>
            <a:endParaRPr lang="en-GB" sz="2000" dirty="0">
              <a:solidFill>
                <a:schemeClr val="bg1"/>
              </a:solidFill>
            </a:endParaRPr>
          </a:p>
        </p:txBody>
      </p:sp>
      <p:pic>
        <p:nvPicPr>
          <p:cNvPr id="57" name="Picture 5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5880" y="890867"/>
            <a:ext cx="7316221" cy="594443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p:cNvSpPr>
            <a:spLocks noGrp="1"/>
          </p:cNvSpPr>
          <p:nvPr>
            <p:ph type="sldNum" sz="quarter" idx="12"/>
          </p:nvPr>
        </p:nvSpPr>
        <p:spPr>
          <a:xfrm>
            <a:off x="6810426" y="6281812"/>
            <a:ext cx="2133600" cy="365125"/>
          </a:xfrm>
        </p:spPr>
        <p:txBody>
          <a:bodyPr/>
          <a:lstStyle/>
          <a:p>
            <a:fld id="{14773000-DC3A-074D-933F-3701F77536BC}" type="slidenum">
              <a:rPr lang="en-US" sz="1000" smtClean="0">
                <a:solidFill>
                  <a:srgbClr val="FFFFFF"/>
                </a:solidFill>
                <a:latin typeface="Helvetica"/>
                <a:cs typeface="Helvetica"/>
              </a:rPr>
              <a:pPr/>
              <a:t>3</a:t>
            </a:fld>
            <a:endParaRPr lang="en-US" sz="1000" dirty="0">
              <a:solidFill>
                <a:srgbClr val="FFFFFF"/>
              </a:solidFill>
              <a:latin typeface="Helvetica"/>
              <a:cs typeface="Helvetica"/>
            </a:endParaRPr>
          </a:p>
        </p:txBody>
      </p:sp>
      <p:cxnSp>
        <p:nvCxnSpPr>
          <p:cNvPr id="19" name="Straight Connector 18"/>
          <p:cNvCxnSpPr/>
          <p:nvPr/>
        </p:nvCxnSpPr>
        <p:spPr>
          <a:xfrm>
            <a:off x="238103" y="809945"/>
            <a:ext cx="7397823" cy="0"/>
          </a:xfrm>
          <a:prstGeom prst="line">
            <a:avLst/>
          </a:prstGeom>
          <a:ln w="63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20" name="Picture 19" descr="Vision_Tag_R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7605" y="1"/>
            <a:ext cx="478820" cy="756536"/>
          </a:xfrm>
          <a:prstGeom prst="rect">
            <a:avLst/>
          </a:prstGeom>
          <a:effectLst/>
        </p:spPr>
      </p:pic>
      <p:sp>
        <p:nvSpPr>
          <p:cNvPr id="35" name="Slide Number Placeholder 12"/>
          <p:cNvSpPr txBox="1">
            <a:spLocks/>
          </p:cNvSpPr>
          <p:nvPr/>
        </p:nvSpPr>
        <p:spPr>
          <a:xfrm>
            <a:off x="6569126" y="6180212"/>
            <a:ext cx="2133600" cy="365125"/>
          </a:xfrm>
          <a:prstGeom prst="rect">
            <a:avLst/>
          </a:prstGeom>
        </p:spPr>
        <p:txBody>
          <a:bodyPr vert="horz" lIns="91440" tIns="45720" rIns="91440" bIns="45720" rtlCol="0" anchor="ctr"/>
          <a:lstStyle/>
          <a:p>
            <a:pPr algn="r" defTabSz="457200">
              <a:defRPr/>
            </a:pPr>
            <a:fld id="{14773000-DC3A-074D-933F-3701F77536BC}" type="slidenum">
              <a:rPr lang="en-US" sz="1000" smtClean="0">
                <a:solidFill>
                  <a:prstClr val="black">
                    <a:lumMod val="50000"/>
                    <a:lumOff val="50000"/>
                  </a:prstClr>
                </a:solidFill>
                <a:latin typeface="Helvetica"/>
                <a:cs typeface="Helvetica"/>
              </a:rPr>
              <a:pPr algn="r" defTabSz="457200">
                <a:defRPr/>
              </a:pPr>
              <a:t>3</a:t>
            </a:fld>
            <a:endParaRPr lang="en-US" sz="1000" dirty="0">
              <a:solidFill>
                <a:prstClr val="black">
                  <a:lumMod val="50000"/>
                  <a:lumOff val="50000"/>
                </a:prstClr>
              </a:solidFill>
              <a:latin typeface="Helvetica"/>
              <a:cs typeface="Helvetica"/>
            </a:endParaRPr>
          </a:p>
        </p:txBody>
      </p:sp>
      <p:pic>
        <p:nvPicPr>
          <p:cNvPr id="38" name="Picture 37" descr="Vision A(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6156964" y="2044047"/>
            <a:ext cx="1219347" cy="357760"/>
          </a:xfrm>
          <a:prstGeom prst="rect">
            <a:avLst/>
          </a:prstGeom>
        </p:spPr>
      </p:pic>
      <p:pic>
        <p:nvPicPr>
          <p:cNvPr id="45" name="Picture 44" descr="Liddell(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8"/>
              <a:stretch>
                <a:fillRect/>
              </a:stretch>
            </p:blipFill>
          </mc:Choice>
          <mc:Fallback>
            <p:blipFill>
              <a:blip r:embed="rId9"/>
              <a:stretch>
                <a:fillRect/>
              </a:stretch>
            </p:blipFill>
          </mc:Fallback>
        </mc:AlternateContent>
        <p:spPr>
          <a:xfrm>
            <a:off x="1712675" y="2127882"/>
            <a:ext cx="1227182" cy="219601"/>
          </a:xfrm>
          <a:prstGeom prst="rect">
            <a:avLst/>
          </a:prstGeom>
        </p:spPr>
      </p:pic>
      <p:pic>
        <p:nvPicPr>
          <p:cNvPr id="47" name="Picture 46" descr="Whitaker Logo (Outline Thick Circ 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10"/>
              <a:stretch>
                <a:fillRect/>
              </a:stretch>
            </p:blipFill>
          </mc:Choice>
          <mc:Fallback>
            <p:blipFill>
              <a:blip r:embed="rId11"/>
              <a:stretch>
                <a:fillRect/>
              </a:stretch>
            </p:blipFill>
          </mc:Fallback>
        </mc:AlternateContent>
        <p:spPr>
          <a:xfrm>
            <a:off x="3207182" y="2054228"/>
            <a:ext cx="1190647" cy="372475"/>
          </a:xfrm>
          <a:prstGeom prst="rect">
            <a:avLst/>
          </a:prstGeom>
        </p:spPr>
      </p:pic>
      <p:sp>
        <p:nvSpPr>
          <p:cNvPr id="4" name="Rectangle 3"/>
          <p:cNvSpPr/>
          <p:nvPr/>
        </p:nvSpPr>
        <p:spPr>
          <a:xfrm>
            <a:off x="162533" y="1"/>
            <a:ext cx="7279943" cy="923330"/>
          </a:xfrm>
          <a:prstGeom prst="rect">
            <a:avLst/>
          </a:prstGeom>
        </p:spPr>
        <p:txBody>
          <a:bodyPr wrap="square">
            <a:spAutoFit/>
          </a:bodyPr>
          <a:lstStyle/>
          <a:p>
            <a:r>
              <a:rPr lang="en-GB" sz="5400" dirty="0" smtClean="0">
                <a:solidFill>
                  <a:schemeClr val="accent2"/>
                </a:solidFill>
                <a:latin typeface="Arial" panose="020B0604020202020204" pitchFamily="34" charset="0"/>
                <a:cs typeface="Arial" panose="020B0604020202020204" pitchFamily="34" charset="0"/>
              </a:rPr>
              <a:t>Rationale  </a:t>
            </a:r>
            <a:endParaRPr lang="en-GB" sz="5400" dirty="0">
              <a:solidFill>
                <a:schemeClr val="accent2"/>
              </a:solidFill>
              <a:latin typeface="Arial" panose="020B0604020202020204" pitchFamily="34" charset="0"/>
              <a:cs typeface="Arial" panose="020B0604020202020204" pitchFamily="34" charset="0"/>
            </a:endParaRPr>
          </a:p>
        </p:txBody>
      </p:sp>
      <p:sp>
        <p:nvSpPr>
          <p:cNvPr id="3" name="Rectangle 2"/>
          <p:cNvSpPr/>
          <p:nvPr/>
        </p:nvSpPr>
        <p:spPr>
          <a:xfrm>
            <a:off x="482749" y="1019725"/>
            <a:ext cx="8218881" cy="4678204"/>
          </a:xfrm>
          <a:prstGeom prst="rect">
            <a:avLst/>
          </a:prstGeom>
        </p:spPr>
        <p:txBody>
          <a:bodyPr wrap="square">
            <a:spAutoFit/>
          </a:bodyPr>
          <a:lstStyle/>
          <a:p>
            <a:r>
              <a:rPr lang="en-GB" sz="2000" dirty="0"/>
              <a:t>Commercial organisations subject to the 2015 Modern Slavery Act </a:t>
            </a:r>
            <a:r>
              <a:rPr lang="en-GB" sz="2000" dirty="0" smtClean="0"/>
              <a:t>must </a:t>
            </a:r>
            <a:r>
              <a:rPr lang="en-GB" sz="2000" dirty="0"/>
              <a:t>report annually on the steps that they have taken during the financial year to ensure that slavery and human trafficking are not taking place in their own business or in their supply </a:t>
            </a:r>
            <a:r>
              <a:rPr lang="en-GB" sz="2000" dirty="0" smtClean="0"/>
              <a:t>chains.</a:t>
            </a:r>
          </a:p>
          <a:p>
            <a:r>
              <a:rPr lang="en-GB" sz="2000" dirty="0" smtClean="0"/>
              <a:t>As part of Visions 2016 Compliance Report as our </a:t>
            </a:r>
            <a:r>
              <a:rPr lang="en-GB" sz="2000" dirty="0"/>
              <a:t>international supply chain is governed by our Labour Standards Policy</a:t>
            </a:r>
            <a:r>
              <a:rPr lang="en-GB" sz="2000" dirty="0" smtClean="0"/>
              <a:t> we aimed to map and look at our EEA supply chain for signs of modern slavery. </a:t>
            </a:r>
          </a:p>
          <a:p>
            <a:r>
              <a:rPr lang="en-GB" sz="2000" dirty="0" smtClean="0"/>
              <a:t>A survey was conducted with all parties who held a supplier relationship with Vison on or before 01.08.17. </a:t>
            </a:r>
          </a:p>
          <a:p>
            <a:r>
              <a:rPr lang="en-GB" sz="2000" dirty="0" smtClean="0"/>
              <a:t>The results of our survey would then aid in the formation of actions to be taken over proceeding years. </a:t>
            </a:r>
          </a:p>
          <a:p>
            <a:r>
              <a:rPr lang="en-GB" sz="2000" dirty="0" smtClean="0"/>
              <a:t>This would aid us in formulating an accurate risk assessment and channel our resources into ensuring that there were no occurrences in our supply chain of modern slavery. </a:t>
            </a:r>
          </a:p>
          <a:p>
            <a:r>
              <a:rPr lang="en-GB" dirty="0" smtClean="0"/>
              <a:t> </a:t>
            </a:r>
            <a:endParaRPr lang="en-GB" dirty="0"/>
          </a:p>
        </p:txBody>
      </p:sp>
    </p:spTree>
    <p:extLst>
      <p:ext uri="{BB962C8B-B14F-4D97-AF65-F5344CB8AC3E}">
        <p14:creationId xmlns:p14="http://schemas.microsoft.com/office/powerpoint/2010/main" val="4051640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Vision_Tag_R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7605" y="1"/>
            <a:ext cx="478820" cy="756536"/>
          </a:xfrm>
          <a:prstGeom prst="rect">
            <a:avLst/>
          </a:prstGeom>
          <a:effectLst/>
        </p:spPr>
      </p:pic>
      <p:sp>
        <p:nvSpPr>
          <p:cNvPr id="13" name="Slide Number Placeholder 12"/>
          <p:cNvSpPr>
            <a:spLocks noGrp="1"/>
          </p:cNvSpPr>
          <p:nvPr>
            <p:ph type="sldNum" sz="quarter" idx="12"/>
          </p:nvPr>
        </p:nvSpPr>
        <p:spPr>
          <a:xfrm>
            <a:off x="6810426" y="6281812"/>
            <a:ext cx="2133600" cy="365125"/>
          </a:xfrm>
        </p:spPr>
        <p:txBody>
          <a:bodyPr/>
          <a:lstStyle/>
          <a:p>
            <a:fld id="{14773000-DC3A-074D-933F-3701F77536BC}" type="slidenum">
              <a:rPr lang="en-US" sz="1000" smtClean="0">
                <a:solidFill>
                  <a:schemeClr val="tx1">
                    <a:lumMod val="50000"/>
                    <a:lumOff val="50000"/>
                  </a:schemeClr>
                </a:solidFill>
                <a:latin typeface="Helvetica"/>
                <a:cs typeface="Helvetica"/>
              </a:rPr>
              <a:pPr/>
              <a:t>4</a:t>
            </a:fld>
            <a:endParaRPr lang="en-US" sz="1000" dirty="0">
              <a:solidFill>
                <a:schemeClr val="tx1">
                  <a:lumMod val="50000"/>
                  <a:lumOff val="50000"/>
                </a:schemeClr>
              </a:solidFill>
              <a:latin typeface="Helvetica"/>
              <a:cs typeface="Helvetica"/>
            </a:endParaRPr>
          </a:p>
        </p:txBody>
      </p:sp>
      <p:cxnSp>
        <p:nvCxnSpPr>
          <p:cNvPr id="14" name="Straight Connector 13"/>
          <p:cNvCxnSpPr/>
          <p:nvPr/>
        </p:nvCxnSpPr>
        <p:spPr>
          <a:xfrm>
            <a:off x="238103" y="980728"/>
            <a:ext cx="7804595" cy="0"/>
          </a:xfrm>
          <a:prstGeom prst="line">
            <a:avLst/>
          </a:prstGeom>
          <a:ln w="63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22" name="Title 1"/>
          <p:cNvSpPr>
            <a:spLocks noGrp="1"/>
          </p:cNvSpPr>
          <p:nvPr>
            <p:ph type="ctrTitle"/>
          </p:nvPr>
        </p:nvSpPr>
        <p:spPr>
          <a:xfrm>
            <a:off x="170994" y="215842"/>
            <a:ext cx="8276021" cy="576064"/>
          </a:xfrm>
        </p:spPr>
        <p:txBody>
          <a:bodyPr>
            <a:noAutofit/>
          </a:bodyPr>
          <a:lstStyle/>
          <a:p>
            <a:pPr algn="l"/>
            <a:r>
              <a:rPr lang="en-GB" sz="4800" dirty="0" smtClean="0">
                <a:solidFill>
                  <a:schemeClr val="accent2"/>
                </a:solidFill>
                <a:latin typeface="Arial" panose="020B0604020202020204" pitchFamily="34" charset="0"/>
                <a:cs typeface="Arial" panose="020B0604020202020204" pitchFamily="34" charset="0"/>
              </a:rPr>
              <a:t>Methodology </a:t>
            </a:r>
            <a:endParaRPr lang="en-GB" sz="4800" dirty="0">
              <a:solidFill>
                <a:schemeClr val="accent2"/>
              </a:solidFill>
              <a:latin typeface="Arial" panose="020B0604020202020204" pitchFamily="34" charset="0"/>
              <a:cs typeface="Arial" panose="020B0604020202020204" pitchFamily="34" charset="0"/>
            </a:endParaRPr>
          </a:p>
        </p:txBody>
      </p:sp>
      <p:sp>
        <p:nvSpPr>
          <p:cNvPr id="41" name="Slide Number Placeholder 12"/>
          <p:cNvSpPr txBox="1">
            <a:spLocks/>
          </p:cNvSpPr>
          <p:nvPr/>
        </p:nvSpPr>
        <p:spPr>
          <a:xfrm>
            <a:off x="6795277" y="6289749"/>
            <a:ext cx="2133600"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14773000-DC3A-074D-933F-3701F77536BC}" type="slidenum">
              <a:rPr kumimoji="0" lang="en-US" sz="1000" b="0" i="0" u="none" strike="noStrike" kern="1200" cap="none" spc="0" normalizeH="0" baseline="0" noProof="0" smtClean="0">
                <a:ln>
                  <a:noFill/>
                </a:ln>
                <a:solidFill>
                  <a:schemeClr val="tx1">
                    <a:lumMod val="50000"/>
                    <a:lumOff val="50000"/>
                  </a:schemeClr>
                </a:solidFill>
                <a:effectLst/>
                <a:uLnTx/>
                <a:uFillTx/>
                <a:latin typeface="Helvetica"/>
                <a:ea typeface="+mn-ea"/>
                <a:cs typeface="Helvetica"/>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schemeClr val="tx1">
                  <a:lumMod val="50000"/>
                  <a:lumOff val="50000"/>
                </a:schemeClr>
              </a:solidFill>
              <a:effectLst/>
              <a:uLnTx/>
              <a:uFillTx/>
              <a:latin typeface="Helvetica"/>
              <a:ea typeface="+mn-ea"/>
              <a:cs typeface="Helvetica"/>
            </a:endParaRPr>
          </a:p>
        </p:txBody>
      </p:sp>
      <p:sp>
        <p:nvSpPr>
          <p:cNvPr id="16" name="Subtitle 2"/>
          <p:cNvSpPr txBox="1">
            <a:spLocks/>
          </p:cNvSpPr>
          <p:nvPr/>
        </p:nvSpPr>
        <p:spPr>
          <a:xfrm>
            <a:off x="467543" y="1455764"/>
            <a:ext cx="8218881" cy="4861417"/>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fontAlgn="t">
              <a:buFont typeface="Wingdings" panose="05000000000000000000" pitchFamily="2" charset="2"/>
              <a:buChar char="v"/>
            </a:pPr>
            <a:r>
              <a:rPr lang="en-GB" sz="2000" dirty="0" smtClean="0">
                <a:solidFill>
                  <a:schemeClr val="tx1"/>
                </a:solidFill>
                <a:latin typeface="inherit"/>
              </a:rPr>
              <a:t>The questionnaire was designed using the best practice guidance and recommendations from the Chartered Institute of Procurement and Supply (CIPS) </a:t>
            </a:r>
          </a:p>
          <a:p>
            <a:pPr marL="457200" indent="-457200" algn="l" fontAlgn="t">
              <a:buFont typeface="Wingdings" panose="05000000000000000000" pitchFamily="2" charset="2"/>
              <a:buChar char="v"/>
            </a:pPr>
            <a:r>
              <a:rPr lang="en-GB" sz="2000" dirty="0" smtClean="0">
                <a:solidFill>
                  <a:schemeClr val="tx1"/>
                </a:solidFill>
                <a:latin typeface="inherit"/>
              </a:rPr>
              <a:t>A list of on going suppliers was obtained from our finance department </a:t>
            </a:r>
          </a:p>
          <a:p>
            <a:pPr marL="457200" indent="-457200" algn="l" fontAlgn="t">
              <a:buFont typeface="Wingdings" panose="05000000000000000000" pitchFamily="2" charset="2"/>
              <a:buChar char="v"/>
            </a:pPr>
            <a:r>
              <a:rPr lang="en-GB" sz="2000" dirty="0" smtClean="0">
                <a:solidFill>
                  <a:schemeClr val="tx1"/>
                </a:solidFill>
                <a:latin typeface="inherit"/>
              </a:rPr>
              <a:t>All suppliers were sent a questionnaire this included micro suppliers  </a:t>
            </a:r>
          </a:p>
          <a:p>
            <a:pPr marL="457200" indent="-457200" algn="l" fontAlgn="t">
              <a:buFont typeface="Wingdings" panose="05000000000000000000" pitchFamily="2" charset="2"/>
              <a:buChar char="v"/>
            </a:pPr>
            <a:r>
              <a:rPr lang="en-GB" sz="2000" dirty="0" smtClean="0">
                <a:solidFill>
                  <a:schemeClr val="tx1"/>
                </a:solidFill>
                <a:latin typeface="inherit"/>
              </a:rPr>
              <a:t>Suppliers were sent the questionnaire and two reminders to return </a:t>
            </a:r>
          </a:p>
          <a:p>
            <a:pPr algn="l" fontAlgn="t"/>
            <a:endParaRPr lang="en-GB" sz="2000" dirty="0" smtClean="0">
              <a:solidFill>
                <a:schemeClr val="tx1"/>
              </a:solidFill>
              <a:latin typeface="inherit"/>
            </a:endParaRPr>
          </a:p>
          <a:p>
            <a:pPr marL="457200" indent="-457200" algn="l" fontAlgn="t">
              <a:buFont typeface="Wingdings" panose="05000000000000000000" pitchFamily="2" charset="2"/>
              <a:buChar char="v"/>
            </a:pPr>
            <a:endParaRPr lang="en-GB" sz="2800" dirty="0">
              <a:solidFill>
                <a:schemeClr val="tx1"/>
              </a:solidFill>
              <a:latin typeface="inherit"/>
            </a:endParaRPr>
          </a:p>
        </p:txBody>
      </p:sp>
    </p:spTree>
    <p:extLst>
      <p:ext uri="{BB962C8B-B14F-4D97-AF65-F5344CB8AC3E}">
        <p14:creationId xmlns:p14="http://schemas.microsoft.com/office/powerpoint/2010/main" val="382794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 calcmode="lin" valueType="num">
                                      <p:cBhvr additive="base">
                                        <p:cTn id="1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 calcmode="lin" valueType="num">
                                      <p:cBhvr additive="base">
                                        <p:cTn id="1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anim calcmode="lin" valueType="num">
                                      <p:cBhvr additive="base">
                                        <p:cTn id="25"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p:cNvSpPr>
            <a:spLocks noGrp="1"/>
          </p:cNvSpPr>
          <p:nvPr>
            <p:ph type="sldNum" sz="quarter" idx="12"/>
          </p:nvPr>
        </p:nvSpPr>
        <p:spPr>
          <a:xfrm>
            <a:off x="6810426" y="6281812"/>
            <a:ext cx="2133600" cy="365125"/>
          </a:xfrm>
        </p:spPr>
        <p:txBody>
          <a:bodyPr/>
          <a:lstStyle/>
          <a:p>
            <a:fld id="{14773000-DC3A-074D-933F-3701F77536BC}" type="slidenum">
              <a:rPr lang="en-US" sz="1000" smtClean="0">
                <a:solidFill>
                  <a:srgbClr val="FFFFFF"/>
                </a:solidFill>
                <a:latin typeface="Helvetica"/>
                <a:cs typeface="Helvetica"/>
              </a:rPr>
              <a:pPr/>
              <a:t>5</a:t>
            </a:fld>
            <a:endParaRPr lang="en-US" sz="1000" dirty="0">
              <a:solidFill>
                <a:srgbClr val="FFFFFF"/>
              </a:solidFill>
              <a:latin typeface="Helvetica"/>
              <a:cs typeface="Helvetica"/>
            </a:endParaRPr>
          </a:p>
        </p:txBody>
      </p:sp>
      <p:cxnSp>
        <p:nvCxnSpPr>
          <p:cNvPr id="19" name="Straight Connector 18"/>
          <p:cNvCxnSpPr/>
          <p:nvPr/>
        </p:nvCxnSpPr>
        <p:spPr>
          <a:xfrm>
            <a:off x="238103" y="809945"/>
            <a:ext cx="7397823" cy="0"/>
          </a:xfrm>
          <a:prstGeom prst="line">
            <a:avLst/>
          </a:prstGeom>
          <a:ln w="63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20" name="Picture 19" descr="Vision_Tag_R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7605" y="1"/>
            <a:ext cx="478820" cy="756536"/>
          </a:xfrm>
          <a:prstGeom prst="rect">
            <a:avLst/>
          </a:prstGeom>
          <a:effectLst/>
        </p:spPr>
      </p:pic>
      <p:sp>
        <p:nvSpPr>
          <p:cNvPr id="35" name="Slide Number Placeholder 12"/>
          <p:cNvSpPr txBox="1">
            <a:spLocks/>
          </p:cNvSpPr>
          <p:nvPr/>
        </p:nvSpPr>
        <p:spPr>
          <a:xfrm>
            <a:off x="6569126" y="6180212"/>
            <a:ext cx="2133600" cy="365125"/>
          </a:xfrm>
          <a:prstGeom prst="rect">
            <a:avLst/>
          </a:prstGeom>
        </p:spPr>
        <p:txBody>
          <a:bodyPr vert="horz" lIns="91440" tIns="45720" rIns="91440" bIns="45720" rtlCol="0" anchor="ctr"/>
          <a:lstStyle/>
          <a:p>
            <a:pPr algn="r" defTabSz="457200">
              <a:defRPr/>
            </a:pPr>
            <a:fld id="{14773000-DC3A-074D-933F-3701F77536BC}" type="slidenum">
              <a:rPr lang="en-US" sz="1000" smtClean="0">
                <a:solidFill>
                  <a:prstClr val="black">
                    <a:lumMod val="50000"/>
                    <a:lumOff val="50000"/>
                  </a:prstClr>
                </a:solidFill>
                <a:latin typeface="Helvetica"/>
                <a:cs typeface="Helvetica"/>
              </a:rPr>
              <a:pPr algn="r" defTabSz="457200">
                <a:defRPr/>
              </a:pPr>
              <a:t>5</a:t>
            </a:fld>
            <a:endParaRPr lang="en-US" sz="1000" dirty="0">
              <a:solidFill>
                <a:prstClr val="black">
                  <a:lumMod val="50000"/>
                  <a:lumOff val="50000"/>
                </a:prstClr>
              </a:solidFill>
              <a:latin typeface="Helvetica"/>
              <a:cs typeface="Helvetica"/>
            </a:endParaRPr>
          </a:p>
        </p:txBody>
      </p:sp>
      <p:pic>
        <p:nvPicPr>
          <p:cNvPr id="38" name="Picture 37" descr="Vision A(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6156964" y="2044047"/>
            <a:ext cx="1219347" cy="357760"/>
          </a:xfrm>
          <a:prstGeom prst="rect">
            <a:avLst/>
          </a:prstGeom>
        </p:spPr>
      </p:pic>
      <p:pic>
        <p:nvPicPr>
          <p:cNvPr id="45" name="Picture 44" descr="Liddell(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8"/>
              <a:stretch>
                <a:fillRect/>
              </a:stretch>
            </p:blipFill>
          </mc:Choice>
          <mc:Fallback>
            <p:blipFill>
              <a:blip r:embed="rId9"/>
              <a:stretch>
                <a:fillRect/>
              </a:stretch>
            </p:blipFill>
          </mc:Fallback>
        </mc:AlternateContent>
        <p:spPr>
          <a:xfrm>
            <a:off x="1712675" y="2127882"/>
            <a:ext cx="1227182" cy="219601"/>
          </a:xfrm>
          <a:prstGeom prst="rect">
            <a:avLst/>
          </a:prstGeom>
        </p:spPr>
      </p:pic>
      <p:pic>
        <p:nvPicPr>
          <p:cNvPr id="47" name="Picture 46" descr="Whitaker Logo (Outline Thick Circ 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10"/>
              <a:stretch>
                <a:fillRect/>
              </a:stretch>
            </p:blipFill>
          </mc:Choice>
          <mc:Fallback>
            <p:blipFill>
              <a:blip r:embed="rId11"/>
              <a:stretch>
                <a:fillRect/>
              </a:stretch>
            </p:blipFill>
          </mc:Fallback>
        </mc:AlternateContent>
        <p:spPr>
          <a:xfrm>
            <a:off x="3207182" y="2054228"/>
            <a:ext cx="1190647" cy="372475"/>
          </a:xfrm>
          <a:prstGeom prst="rect">
            <a:avLst/>
          </a:prstGeom>
        </p:spPr>
      </p:pic>
      <p:sp>
        <p:nvSpPr>
          <p:cNvPr id="4" name="Rectangle 3"/>
          <p:cNvSpPr/>
          <p:nvPr/>
        </p:nvSpPr>
        <p:spPr>
          <a:xfrm>
            <a:off x="162533" y="1"/>
            <a:ext cx="7279943" cy="923330"/>
          </a:xfrm>
          <a:prstGeom prst="rect">
            <a:avLst/>
          </a:prstGeom>
        </p:spPr>
        <p:txBody>
          <a:bodyPr wrap="square">
            <a:spAutoFit/>
          </a:bodyPr>
          <a:lstStyle/>
          <a:p>
            <a:r>
              <a:rPr lang="en-GB" sz="5400" dirty="0" smtClean="0">
                <a:solidFill>
                  <a:schemeClr val="accent2"/>
                </a:solidFill>
                <a:latin typeface="Arial" panose="020B0604020202020204" pitchFamily="34" charset="0"/>
                <a:cs typeface="Arial" panose="020B0604020202020204" pitchFamily="34" charset="0"/>
              </a:rPr>
              <a:t>Results  </a:t>
            </a:r>
            <a:endParaRPr lang="en-GB" sz="5400" dirty="0">
              <a:solidFill>
                <a:schemeClr val="accent2"/>
              </a:solidFill>
              <a:latin typeface="Arial" panose="020B0604020202020204" pitchFamily="34" charset="0"/>
              <a:cs typeface="Arial" panose="020B0604020202020204" pitchFamily="34" charset="0"/>
            </a:endParaRPr>
          </a:p>
        </p:txBody>
      </p:sp>
      <p:sp>
        <p:nvSpPr>
          <p:cNvPr id="2" name="Rectangle 1"/>
          <p:cNvSpPr/>
          <p:nvPr/>
        </p:nvSpPr>
        <p:spPr>
          <a:xfrm>
            <a:off x="162533" y="1052405"/>
            <a:ext cx="8523892" cy="2616101"/>
          </a:xfrm>
          <a:prstGeom prst="rect">
            <a:avLst/>
          </a:prstGeom>
        </p:spPr>
        <p:txBody>
          <a:bodyPr wrap="square">
            <a:spAutoFit/>
          </a:bodyPr>
          <a:lstStyle/>
          <a:p>
            <a:pPr marL="457200" indent="-457200" fontAlgn="t">
              <a:buFont typeface="Wingdings" panose="05000000000000000000" pitchFamily="2" charset="2"/>
              <a:buChar char="v"/>
            </a:pPr>
            <a:r>
              <a:rPr lang="en-GB" sz="2000" dirty="0" smtClean="0">
                <a:latin typeface="inherit"/>
              </a:rPr>
              <a:t>Our Return rate was 87.1% </a:t>
            </a:r>
          </a:p>
          <a:p>
            <a:pPr marL="457200" indent="-457200" fontAlgn="t">
              <a:buFont typeface="Wingdings" panose="05000000000000000000" pitchFamily="2" charset="2"/>
              <a:buChar char="v"/>
            </a:pPr>
            <a:r>
              <a:rPr lang="en-GB" sz="2000" dirty="0" smtClean="0">
                <a:latin typeface="inherit"/>
              </a:rPr>
              <a:t>The breakdown failure to reply </a:t>
            </a:r>
          </a:p>
          <a:p>
            <a:pPr fontAlgn="t"/>
            <a:r>
              <a:rPr lang="en-GB" sz="2000" dirty="0">
                <a:latin typeface="inherit"/>
              </a:rPr>
              <a:t> </a:t>
            </a:r>
            <a:r>
              <a:rPr lang="en-GB" sz="2000" dirty="0" smtClean="0">
                <a:latin typeface="inherit"/>
              </a:rPr>
              <a:t>       Public Sector 14.29%</a:t>
            </a:r>
          </a:p>
          <a:p>
            <a:pPr fontAlgn="t"/>
            <a:r>
              <a:rPr lang="en-GB" sz="2000" dirty="0">
                <a:latin typeface="inherit"/>
              </a:rPr>
              <a:t> </a:t>
            </a:r>
            <a:r>
              <a:rPr lang="en-GB" sz="2000" dirty="0" smtClean="0">
                <a:latin typeface="inherit"/>
              </a:rPr>
              <a:t>       Private Sector 85.71%</a:t>
            </a:r>
          </a:p>
          <a:p>
            <a:pPr marL="457200" indent="-457200" fontAlgn="t">
              <a:buFont typeface="Wingdings" panose="05000000000000000000" pitchFamily="2" charset="2"/>
              <a:buChar char="v"/>
            </a:pPr>
            <a:r>
              <a:rPr lang="en-GB" sz="2000" dirty="0" smtClean="0">
                <a:latin typeface="inherit"/>
              </a:rPr>
              <a:t>Breakdown of company size who failed to return response </a:t>
            </a:r>
          </a:p>
          <a:p>
            <a:pPr fontAlgn="t"/>
            <a:endParaRPr lang="en-GB" sz="3200" dirty="0" smtClean="0">
              <a:latin typeface="inherit"/>
            </a:endParaRPr>
          </a:p>
          <a:p>
            <a:pPr marL="457200" indent="-457200" fontAlgn="t">
              <a:buFont typeface="Wingdings" panose="05000000000000000000" pitchFamily="2" charset="2"/>
              <a:buChar char="v"/>
            </a:pPr>
            <a:endParaRPr lang="en-GB" sz="3200" dirty="0" smtClean="0">
              <a:latin typeface="inherit"/>
            </a:endParaRPr>
          </a:p>
        </p:txBody>
      </p:sp>
      <p:pic>
        <p:nvPicPr>
          <p:cNvPr id="3" name="Picture 2"/>
          <p:cNvPicPr>
            <a:picLocks noChangeAspect="1"/>
          </p:cNvPicPr>
          <p:nvPr/>
        </p:nvPicPr>
        <p:blipFill>
          <a:blip r:embed="rId12"/>
          <a:stretch>
            <a:fillRect/>
          </a:stretch>
        </p:blipFill>
        <p:spPr>
          <a:xfrm>
            <a:off x="611560" y="3094543"/>
            <a:ext cx="7920880" cy="3450794"/>
          </a:xfrm>
          <a:prstGeom prst="rect">
            <a:avLst/>
          </a:prstGeom>
        </p:spPr>
      </p:pic>
    </p:spTree>
    <p:extLst>
      <p:ext uri="{BB962C8B-B14F-4D97-AF65-F5344CB8AC3E}">
        <p14:creationId xmlns:p14="http://schemas.microsoft.com/office/powerpoint/2010/main" val="83046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p:cNvSpPr>
            <a:spLocks noGrp="1"/>
          </p:cNvSpPr>
          <p:nvPr>
            <p:ph type="sldNum" sz="quarter" idx="12"/>
          </p:nvPr>
        </p:nvSpPr>
        <p:spPr>
          <a:xfrm>
            <a:off x="6810426" y="6281812"/>
            <a:ext cx="2133600" cy="365125"/>
          </a:xfrm>
        </p:spPr>
        <p:txBody>
          <a:bodyPr/>
          <a:lstStyle/>
          <a:p>
            <a:fld id="{14773000-DC3A-074D-933F-3701F77536BC}" type="slidenum">
              <a:rPr lang="en-US" sz="1000" smtClean="0">
                <a:solidFill>
                  <a:srgbClr val="FFFFFF"/>
                </a:solidFill>
                <a:latin typeface="Helvetica"/>
                <a:cs typeface="Helvetica"/>
              </a:rPr>
              <a:pPr/>
              <a:t>6</a:t>
            </a:fld>
            <a:endParaRPr lang="en-US" sz="1000" dirty="0">
              <a:solidFill>
                <a:srgbClr val="FFFFFF"/>
              </a:solidFill>
              <a:latin typeface="Helvetica"/>
              <a:cs typeface="Helvetica"/>
            </a:endParaRPr>
          </a:p>
        </p:txBody>
      </p:sp>
      <p:cxnSp>
        <p:nvCxnSpPr>
          <p:cNvPr id="19" name="Straight Connector 18"/>
          <p:cNvCxnSpPr/>
          <p:nvPr/>
        </p:nvCxnSpPr>
        <p:spPr>
          <a:xfrm>
            <a:off x="238103" y="809945"/>
            <a:ext cx="7397823" cy="0"/>
          </a:xfrm>
          <a:prstGeom prst="line">
            <a:avLst/>
          </a:prstGeom>
          <a:ln w="63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20" name="Picture 19" descr="Vision_Tag_R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7605" y="1"/>
            <a:ext cx="478820" cy="756536"/>
          </a:xfrm>
          <a:prstGeom prst="rect">
            <a:avLst/>
          </a:prstGeom>
          <a:effectLst/>
        </p:spPr>
      </p:pic>
      <p:sp>
        <p:nvSpPr>
          <p:cNvPr id="35" name="Slide Number Placeholder 12"/>
          <p:cNvSpPr txBox="1">
            <a:spLocks/>
          </p:cNvSpPr>
          <p:nvPr/>
        </p:nvSpPr>
        <p:spPr>
          <a:xfrm>
            <a:off x="6569126" y="6180212"/>
            <a:ext cx="2133600" cy="365125"/>
          </a:xfrm>
          <a:prstGeom prst="rect">
            <a:avLst/>
          </a:prstGeom>
        </p:spPr>
        <p:txBody>
          <a:bodyPr vert="horz" lIns="91440" tIns="45720" rIns="91440" bIns="45720" rtlCol="0" anchor="ctr"/>
          <a:lstStyle/>
          <a:p>
            <a:pPr algn="r" defTabSz="457200">
              <a:defRPr/>
            </a:pPr>
            <a:fld id="{14773000-DC3A-074D-933F-3701F77536BC}" type="slidenum">
              <a:rPr lang="en-US" sz="1000" smtClean="0">
                <a:solidFill>
                  <a:prstClr val="black">
                    <a:lumMod val="50000"/>
                    <a:lumOff val="50000"/>
                  </a:prstClr>
                </a:solidFill>
                <a:latin typeface="Helvetica"/>
                <a:cs typeface="Helvetica"/>
              </a:rPr>
              <a:pPr algn="r" defTabSz="457200">
                <a:defRPr/>
              </a:pPr>
              <a:t>6</a:t>
            </a:fld>
            <a:endParaRPr lang="en-US" sz="1000" dirty="0">
              <a:solidFill>
                <a:prstClr val="black">
                  <a:lumMod val="50000"/>
                  <a:lumOff val="50000"/>
                </a:prstClr>
              </a:solidFill>
              <a:latin typeface="Helvetica"/>
              <a:cs typeface="Helvetica"/>
            </a:endParaRPr>
          </a:p>
        </p:txBody>
      </p:sp>
      <p:pic>
        <p:nvPicPr>
          <p:cNvPr id="38" name="Picture 37" descr="Vision A(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6156964" y="2044047"/>
            <a:ext cx="1219347" cy="357760"/>
          </a:xfrm>
          <a:prstGeom prst="rect">
            <a:avLst/>
          </a:prstGeom>
        </p:spPr>
      </p:pic>
      <p:pic>
        <p:nvPicPr>
          <p:cNvPr id="45" name="Picture 44" descr="Liddell(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8"/>
              <a:stretch>
                <a:fillRect/>
              </a:stretch>
            </p:blipFill>
          </mc:Choice>
          <mc:Fallback>
            <p:blipFill>
              <a:blip r:embed="rId9"/>
              <a:stretch>
                <a:fillRect/>
              </a:stretch>
            </p:blipFill>
          </mc:Fallback>
        </mc:AlternateContent>
        <p:spPr>
          <a:xfrm>
            <a:off x="1712675" y="2127882"/>
            <a:ext cx="1227182" cy="219601"/>
          </a:xfrm>
          <a:prstGeom prst="rect">
            <a:avLst/>
          </a:prstGeom>
        </p:spPr>
      </p:pic>
      <p:pic>
        <p:nvPicPr>
          <p:cNvPr id="47" name="Picture 46" descr="Whitaker Logo (Outline Thick Circ 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10"/>
              <a:stretch>
                <a:fillRect/>
              </a:stretch>
            </p:blipFill>
          </mc:Choice>
          <mc:Fallback>
            <p:blipFill>
              <a:blip r:embed="rId11"/>
              <a:stretch>
                <a:fillRect/>
              </a:stretch>
            </p:blipFill>
          </mc:Fallback>
        </mc:AlternateContent>
        <p:spPr>
          <a:xfrm>
            <a:off x="3207182" y="2054228"/>
            <a:ext cx="1190647" cy="372475"/>
          </a:xfrm>
          <a:prstGeom prst="rect">
            <a:avLst/>
          </a:prstGeom>
        </p:spPr>
      </p:pic>
      <p:sp>
        <p:nvSpPr>
          <p:cNvPr id="4" name="Rectangle 3"/>
          <p:cNvSpPr/>
          <p:nvPr/>
        </p:nvSpPr>
        <p:spPr>
          <a:xfrm>
            <a:off x="162533" y="1"/>
            <a:ext cx="7279943" cy="923330"/>
          </a:xfrm>
          <a:prstGeom prst="rect">
            <a:avLst/>
          </a:prstGeom>
        </p:spPr>
        <p:txBody>
          <a:bodyPr wrap="square">
            <a:spAutoFit/>
          </a:bodyPr>
          <a:lstStyle/>
          <a:p>
            <a:r>
              <a:rPr lang="en-GB" sz="5400" dirty="0" smtClean="0">
                <a:solidFill>
                  <a:schemeClr val="accent2"/>
                </a:solidFill>
                <a:latin typeface="Arial" panose="020B0604020202020204" pitchFamily="34" charset="0"/>
                <a:cs typeface="Arial" panose="020B0604020202020204" pitchFamily="34" charset="0"/>
              </a:rPr>
              <a:t>Results  </a:t>
            </a:r>
            <a:endParaRPr lang="en-GB" sz="5400" dirty="0">
              <a:solidFill>
                <a:schemeClr val="accent2"/>
              </a:solidFill>
              <a:latin typeface="Arial" panose="020B0604020202020204" pitchFamily="34" charset="0"/>
              <a:cs typeface="Arial" panose="020B0604020202020204" pitchFamily="34" charset="0"/>
            </a:endParaRPr>
          </a:p>
        </p:txBody>
      </p:sp>
      <p:sp>
        <p:nvSpPr>
          <p:cNvPr id="2" name="Rectangle 1"/>
          <p:cNvSpPr/>
          <p:nvPr/>
        </p:nvSpPr>
        <p:spPr>
          <a:xfrm>
            <a:off x="162533" y="1052405"/>
            <a:ext cx="8523892" cy="5016758"/>
          </a:xfrm>
          <a:prstGeom prst="rect">
            <a:avLst/>
          </a:prstGeom>
        </p:spPr>
        <p:txBody>
          <a:bodyPr wrap="square">
            <a:spAutoFit/>
          </a:bodyPr>
          <a:lstStyle/>
          <a:p>
            <a:pPr marL="457200" indent="-457200" fontAlgn="t">
              <a:buFont typeface="Wingdings" panose="05000000000000000000" pitchFamily="2" charset="2"/>
              <a:buChar char="v"/>
            </a:pPr>
            <a:r>
              <a:rPr lang="en-GB" sz="2000" dirty="0" smtClean="0"/>
              <a:t>Of the 87.1% respondent rate, 59.3% of companies had a formal documented programme and 62.5% of respondents used a 3</a:t>
            </a:r>
            <a:r>
              <a:rPr lang="en-GB" sz="2000" baseline="30000" dirty="0" smtClean="0"/>
              <a:t>rd</a:t>
            </a:r>
            <a:r>
              <a:rPr lang="en-GB" sz="2000" dirty="0" smtClean="0"/>
              <a:t> party to risk asses their supply chain </a:t>
            </a:r>
          </a:p>
          <a:p>
            <a:pPr marL="457200" indent="-457200" fontAlgn="t">
              <a:buFont typeface="Wingdings" panose="05000000000000000000" pitchFamily="2" charset="2"/>
              <a:buChar char="v"/>
            </a:pPr>
            <a:r>
              <a:rPr lang="en-GB" sz="2000" dirty="0" smtClean="0"/>
              <a:t>Of all respondents 37.5% were not reviewing their supply chains for elements of modern slavery. All of these suppliers had no  legal obligation to provide an annual compliance statement . What was not clear to them was that they would be asked by customers, legally required to provide a statement, of the steps they were taking. The Audit offices report into the impact of the Act supports our findings.</a:t>
            </a:r>
          </a:p>
          <a:p>
            <a:pPr fontAlgn="t"/>
            <a:r>
              <a:rPr lang="en-GB" sz="2000" dirty="0" smtClean="0"/>
              <a:t>They Found: </a:t>
            </a:r>
          </a:p>
          <a:p>
            <a:pPr fontAlgn="t"/>
            <a:r>
              <a:rPr lang="en-GB" sz="2000" dirty="0" smtClean="0"/>
              <a:t>Modern </a:t>
            </a:r>
            <a:r>
              <a:rPr lang="en-GB" sz="2000" dirty="0"/>
              <a:t>Slavery Strategy does not set out clear activities </a:t>
            </a:r>
            <a:endParaRPr lang="en-GB" sz="2000" dirty="0" smtClean="0"/>
          </a:p>
          <a:p>
            <a:pPr fontAlgn="t"/>
            <a:r>
              <a:rPr lang="en-GB" sz="2000" dirty="0"/>
              <a:t>Accountability for delivering the modern slavery strategy is </a:t>
            </a:r>
            <a:r>
              <a:rPr lang="en-GB" sz="2000" dirty="0" smtClean="0"/>
              <a:t>unclear</a:t>
            </a:r>
          </a:p>
          <a:p>
            <a:pPr fontAlgn="t"/>
            <a:r>
              <a:rPr lang="en-GB" sz="2000" dirty="0" smtClean="0"/>
              <a:t>Reporting Compliance is not monitored </a:t>
            </a:r>
          </a:p>
          <a:p>
            <a:pPr fontAlgn="t"/>
            <a:r>
              <a:rPr lang="en-GB" sz="2000" dirty="0"/>
              <a:t>The quality of data collected by the Home Office and NCA is variable, leading to an incomplete picture of the crime, the victims and the </a:t>
            </a:r>
            <a:r>
              <a:rPr lang="en-GB" sz="2000" dirty="0" smtClean="0"/>
              <a:t>perpetrators. Without an accurate picture it is difficult to risk asses supply chains. </a:t>
            </a:r>
          </a:p>
        </p:txBody>
      </p:sp>
    </p:spTree>
    <p:extLst>
      <p:ext uri="{BB962C8B-B14F-4D97-AF65-F5344CB8AC3E}">
        <p14:creationId xmlns:p14="http://schemas.microsoft.com/office/powerpoint/2010/main" val="219312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p:cNvSpPr>
            <a:spLocks noGrp="1"/>
          </p:cNvSpPr>
          <p:nvPr>
            <p:ph type="sldNum" sz="quarter" idx="12"/>
          </p:nvPr>
        </p:nvSpPr>
        <p:spPr>
          <a:xfrm>
            <a:off x="6810426" y="6281812"/>
            <a:ext cx="2133600" cy="365125"/>
          </a:xfrm>
        </p:spPr>
        <p:txBody>
          <a:bodyPr/>
          <a:lstStyle/>
          <a:p>
            <a:fld id="{14773000-DC3A-074D-933F-3701F77536BC}" type="slidenum">
              <a:rPr lang="en-US" sz="1000" smtClean="0">
                <a:solidFill>
                  <a:srgbClr val="FFFFFF"/>
                </a:solidFill>
                <a:latin typeface="Helvetica"/>
                <a:cs typeface="Helvetica"/>
              </a:rPr>
              <a:pPr/>
              <a:t>7</a:t>
            </a:fld>
            <a:endParaRPr lang="en-US" sz="1000" dirty="0">
              <a:solidFill>
                <a:srgbClr val="FFFFFF"/>
              </a:solidFill>
              <a:latin typeface="Helvetica"/>
              <a:cs typeface="Helvetica"/>
            </a:endParaRPr>
          </a:p>
        </p:txBody>
      </p:sp>
      <p:cxnSp>
        <p:nvCxnSpPr>
          <p:cNvPr id="19" name="Straight Connector 18"/>
          <p:cNvCxnSpPr/>
          <p:nvPr/>
        </p:nvCxnSpPr>
        <p:spPr>
          <a:xfrm>
            <a:off x="238103" y="809945"/>
            <a:ext cx="7397823" cy="0"/>
          </a:xfrm>
          <a:prstGeom prst="line">
            <a:avLst/>
          </a:prstGeom>
          <a:ln w="63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20" name="Picture 19" descr="Vision_Tag_R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7605" y="1"/>
            <a:ext cx="478820" cy="756536"/>
          </a:xfrm>
          <a:prstGeom prst="rect">
            <a:avLst/>
          </a:prstGeom>
          <a:effectLst/>
        </p:spPr>
      </p:pic>
      <p:sp>
        <p:nvSpPr>
          <p:cNvPr id="35" name="Slide Number Placeholder 12"/>
          <p:cNvSpPr txBox="1">
            <a:spLocks/>
          </p:cNvSpPr>
          <p:nvPr/>
        </p:nvSpPr>
        <p:spPr>
          <a:xfrm>
            <a:off x="6569126" y="6180212"/>
            <a:ext cx="2133600" cy="365125"/>
          </a:xfrm>
          <a:prstGeom prst="rect">
            <a:avLst/>
          </a:prstGeom>
        </p:spPr>
        <p:txBody>
          <a:bodyPr vert="horz" lIns="91440" tIns="45720" rIns="91440" bIns="45720" rtlCol="0" anchor="ctr"/>
          <a:lstStyle/>
          <a:p>
            <a:pPr algn="r" defTabSz="457200">
              <a:defRPr/>
            </a:pPr>
            <a:fld id="{14773000-DC3A-074D-933F-3701F77536BC}" type="slidenum">
              <a:rPr lang="en-US" sz="1000" smtClean="0">
                <a:solidFill>
                  <a:prstClr val="black">
                    <a:lumMod val="50000"/>
                    <a:lumOff val="50000"/>
                  </a:prstClr>
                </a:solidFill>
                <a:latin typeface="Helvetica"/>
                <a:cs typeface="Helvetica"/>
              </a:rPr>
              <a:pPr algn="r" defTabSz="457200">
                <a:defRPr/>
              </a:pPr>
              <a:t>7</a:t>
            </a:fld>
            <a:endParaRPr lang="en-US" sz="1000" dirty="0">
              <a:solidFill>
                <a:prstClr val="black">
                  <a:lumMod val="50000"/>
                  <a:lumOff val="50000"/>
                </a:prstClr>
              </a:solidFill>
              <a:latin typeface="Helvetica"/>
              <a:cs typeface="Helvetica"/>
            </a:endParaRPr>
          </a:p>
        </p:txBody>
      </p:sp>
      <p:pic>
        <p:nvPicPr>
          <p:cNvPr id="38" name="Picture 37" descr="Vision A(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6156964" y="2044047"/>
            <a:ext cx="1219347" cy="357760"/>
          </a:xfrm>
          <a:prstGeom prst="rect">
            <a:avLst/>
          </a:prstGeom>
        </p:spPr>
      </p:pic>
      <p:pic>
        <p:nvPicPr>
          <p:cNvPr id="45" name="Picture 44" descr="Liddell(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8"/>
              <a:stretch>
                <a:fillRect/>
              </a:stretch>
            </p:blipFill>
          </mc:Choice>
          <mc:Fallback>
            <p:blipFill>
              <a:blip r:embed="rId9"/>
              <a:stretch>
                <a:fillRect/>
              </a:stretch>
            </p:blipFill>
          </mc:Fallback>
        </mc:AlternateContent>
        <p:spPr>
          <a:xfrm>
            <a:off x="1712675" y="2127882"/>
            <a:ext cx="1227182" cy="219601"/>
          </a:xfrm>
          <a:prstGeom prst="rect">
            <a:avLst/>
          </a:prstGeom>
        </p:spPr>
      </p:pic>
      <p:pic>
        <p:nvPicPr>
          <p:cNvPr id="47" name="Picture 46" descr="Whitaker Logo (Outline Thick Circ 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10"/>
              <a:stretch>
                <a:fillRect/>
              </a:stretch>
            </p:blipFill>
          </mc:Choice>
          <mc:Fallback>
            <p:blipFill>
              <a:blip r:embed="rId11"/>
              <a:stretch>
                <a:fillRect/>
              </a:stretch>
            </p:blipFill>
          </mc:Fallback>
        </mc:AlternateContent>
        <p:spPr>
          <a:xfrm>
            <a:off x="3207182" y="2054228"/>
            <a:ext cx="1190647" cy="372475"/>
          </a:xfrm>
          <a:prstGeom prst="rect">
            <a:avLst/>
          </a:prstGeom>
        </p:spPr>
      </p:pic>
      <p:sp>
        <p:nvSpPr>
          <p:cNvPr id="4" name="Rectangle 3"/>
          <p:cNvSpPr/>
          <p:nvPr/>
        </p:nvSpPr>
        <p:spPr>
          <a:xfrm>
            <a:off x="162533" y="1"/>
            <a:ext cx="7279943" cy="523220"/>
          </a:xfrm>
          <a:prstGeom prst="rect">
            <a:avLst/>
          </a:prstGeom>
        </p:spPr>
        <p:txBody>
          <a:bodyPr wrap="square">
            <a:spAutoFit/>
          </a:bodyPr>
          <a:lstStyle/>
          <a:p>
            <a:r>
              <a:rPr lang="en-GB" sz="2800" dirty="0" smtClean="0">
                <a:solidFill>
                  <a:schemeClr val="accent2"/>
                </a:solidFill>
                <a:latin typeface="Arial" panose="020B0604020202020204" pitchFamily="34" charset="0"/>
                <a:cs typeface="Arial" panose="020B0604020202020204" pitchFamily="34" charset="0"/>
              </a:rPr>
              <a:t>What this tells us about our supply Chain   </a:t>
            </a:r>
            <a:endParaRPr lang="en-GB" sz="2800" dirty="0">
              <a:solidFill>
                <a:schemeClr val="accent2"/>
              </a:solidFill>
              <a:latin typeface="Arial" panose="020B0604020202020204" pitchFamily="34" charset="0"/>
              <a:cs typeface="Arial" panose="020B0604020202020204" pitchFamily="34" charset="0"/>
            </a:endParaRPr>
          </a:p>
        </p:txBody>
      </p:sp>
      <p:sp>
        <p:nvSpPr>
          <p:cNvPr id="2" name="Rectangle 1"/>
          <p:cNvSpPr/>
          <p:nvPr/>
        </p:nvSpPr>
        <p:spPr>
          <a:xfrm>
            <a:off x="162533" y="1052405"/>
            <a:ext cx="8523892" cy="3970318"/>
          </a:xfrm>
          <a:prstGeom prst="rect">
            <a:avLst/>
          </a:prstGeom>
        </p:spPr>
        <p:txBody>
          <a:bodyPr wrap="square">
            <a:spAutoFit/>
          </a:bodyPr>
          <a:lstStyle/>
          <a:p>
            <a:pPr fontAlgn="t"/>
            <a:r>
              <a:rPr lang="en-GB" sz="2000" dirty="0" smtClean="0">
                <a:latin typeface="inherit"/>
              </a:rPr>
              <a:t>We therefore need to look further into the 48% of our total supply chain who did not respond or were unaware of their obligations.</a:t>
            </a:r>
          </a:p>
          <a:p>
            <a:pPr fontAlgn="t"/>
            <a:endParaRPr lang="en-GB" sz="2000" dirty="0" smtClean="0">
              <a:latin typeface="inherit"/>
            </a:endParaRPr>
          </a:p>
          <a:p>
            <a:pPr fontAlgn="t"/>
            <a:r>
              <a:rPr lang="en-GB" sz="2000" dirty="0">
                <a:latin typeface="inherit"/>
              </a:rPr>
              <a:t>T</a:t>
            </a:r>
            <a:r>
              <a:rPr lang="en-GB" sz="2000" dirty="0" smtClean="0">
                <a:latin typeface="inherit"/>
              </a:rPr>
              <a:t>he following is a breakdown by sector</a:t>
            </a:r>
          </a:p>
          <a:p>
            <a:pPr fontAlgn="t"/>
            <a:endParaRPr lang="en-GB" sz="2000" dirty="0">
              <a:latin typeface="inherit"/>
            </a:endParaRPr>
          </a:p>
          <a:p>
            <a:pPr fontAlgn="t"/>
            <a:endParaRPr lang="en-GB" sz="2000" dirty="0">
              <a:latin typeface="inherit"/>
            </a:endParaRPr>
          </a:p>
          <a:p>
            <a:pPr fontAlgn="t"/>
            <a:endParaRPr lang="en-GB" sz="2000" dirty="0">
              <a:latin typeface="inherit"/>
            </a:endParaRPr>
          </a:p>
          <a:p>
            <a:pPr fontAlgn="t"/>
            <a:endParaRPr lang="en-GB" sz="2000" dirty="0" smtClean="0">
              <a:latin typeface="inherit"/>
            </a:endParaRPr>
          </a:p>
          <a:p>
            <a:pPr fontAlgn="t"/>
            <a:endParaRPr lang="en-GB" sz="2000" dirty="0">
              <a:latin typeface="inherit"/>
            </a:endParaRPr>
          </a:p>
          <a:p>
            <a:pPr fontAlgn="t"/>
            <a:endParaRPr lang="en-GB" sz="2000" dirty="0">
              <a:latin typeface="inherit"/>
            </a:endParaRPr>
          </a:p>
          <a:p>
            <a:pPr fontAlgn="t"/>
            <a:r>
              <a:rPr lang="en-GB" sz="2000" dirty="0" smtClean="0">
                <a:latin typeface="inherit"/>
              </a:rPr>
              <a:t>  </a:t>
            </a:r>
            <a:endParaRPr lang="en-GB" sz="3200" dirty="0" smtClean="0">
              <a:latin typeface="inherit"/>
            </a:endParaRPr>
          </a:p>
          <a:p>
            <a:pPr marL="457200" indent="-457200" fontAlgn="t">
              <a:buFont typeface="Wingdings" panose="05000000000000000000" pitchFamily="2" charset="2"/>
              <a:buChar char="v"/>
            </a:pPr>
            <a:endParaRPr lang="en-GB" sz="3200" dirty="0" smtClean="0">
              <a:latin typeface="inherit"/>
            </a:endParaRPr>
          </a:p>
        </p:txBody>
      </p:sp>
      <p:pic>
        <p:nvPicPr>
          <p:cNvPr id="5" name="Picture 4"/>
          <p:cNvPicPr>
            <a:picLocks noChangeAspect="1"/>
          </p:cNvPicPr>
          <p:nvPr/>
        </p:nvPicPr>
        <p:blipFill>
          <a:blip r:embed="rId12"/>
          <a:stretch>
            <a:fillRect/>
          </a:stretch>
        </p:blipFill>
        <p:spPr>
          <a:xfrm>
            <a:off x="467544" y="2434236"/>
            <a:ext cx="8064896" cy="4111101"/>
          </a:xfrm>
          <a:prstGeom prst="rect">
            <a:avLst/>
          </a:prstGeom>
        </p:spPr>
      </p:pic>
    </p:spTree>
    <p:extLst>
      <p:ext uri="{BB962C8B-B14F-4D97-AF65-F5344CB8AC3E}">
        <p14:creationId xmlns:p14="http://schemas.microsoft.com/office/powerpoint/2010/main" val="243404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p:cNvSpPr>
            <a:spLocks noGrp="1"/>
          </p:cNvSpPr>
          <p:nvPr>
            <p:ph type="sldNum" sz="quarter" idx="12"/>
          </p:nvPr>
        </p:nvSpPr>
        <p:spPr>
          <a:xfrm>
            <a:off x="6810426" y="6281812"/>
            <a:ext cx="2133600" cy="365125"/>
          </a:xfrm>
        </p:spPr>
        <p:txBody>
          <a:bodyPr/>
          <a:lstStyle/>
          <a:p>
            <a:fld id="{14773000-DC3A-074D-933F-3701F77536BC}" type="slidenum">
              <a:rPr lang="en-US" sz="1000" smtClean="0">
                <a:solidFill>
                  <a:srgbClr val="FFFFFF"/>
                </a:solidFill>
                <a:latin typeface="Helvetica"/>
                <a:cs typeface="Helvetica"/>
              </a:rPr>
              <a:pPr/>
              <a:t>8</a:t>
            </a:fld>
            <a:endParaRPr lang="en-US" sz="1000" dirty="0">
              <a:solidFill>
                <a:srgbClr val="FFFFFF"/>
              </a:solidFill>
              <a:latin typeface="Helvetica"/>
              <a:cs typeface="Helvetica"/>
            </a:endParaRPr>
          </a:p>
        </p:txBody>
      </p:sp>
      <p:cxnSp>
        <p:nvCxnSpPr>
          <p:cNvPr id="19" name="Straight Connector 18"/>
          <p:cNvCxnSpPr/>
          <p:nvPr/>
        </p:nvCxnSpPr>
        <p:spPr>
          <a:xfrm>
            <a:off x="238103" y="809945"/>
            <a:ext cx="7397823" cy="0"/>
          </a:xfrm>
          <a:prstGeom prst="line">
            <a:avLst/>
          </a:prstGeom>
          <a:ln w="63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20" name="Picture 19" descr="Vision_Tag_R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7605" y="1"/>
            <a:ext cx="478820" cy="756536"/>
          </a:xfrm>
          <a:prstGeom prst="rect">
            <a:avLst/>
          </a:prstGeom>
          <a:effectLst/>
        </p:spPr>
      </p:pic>
      <p:sp>
        <p:nvSpPr>
          <p:cNvPr id="35" name="Slide Number Placeholder 12"/>
          <p:cNvSpPr txBox="1">
            <a:spLocks/>
          </p:cNvSpPr>
          <p:nvPr/>
        </p:nvSpPr>
        <p:spPr>
          <a:xfrm>
            <a:off x="6569126" y="6180212"/>
            <a:ext cx="2133600" cy="365125"/>
          </a:xfrm>
          <a:prstGeom prst="rect">
            <a:avLst/>
          </a:prstGeom>
        </p:spPr>
        <p:txBody>
          <a:bodyPr vert="horz" lIns="91440" tIns="45720" rIns="91440" bIns="45720" rtlCol="0" anchor="ctr"/>
          <a:lstStyle/>
          <a:p>
            <a:pPr algn="r" defTabSz="457200">
              <a:defRPr/>
            </a:pPr>
            <a:fld id="{14773000-DC3A-074D-933F-3701F77536BC}" type="slidenum">
              <a:rPr lang="en-US" sz="1000" smtClean="0">
                <a:solidFill>
                  <a:prstClr val="black">
                    <a:lumMod val="50000"/>
                    <a:lumOff val="50000"/>
                  </a:prstClr>
                </a:solidFill>
                <a:latin typeface="Helvetica"/>
                <a:cs typeface="Helvetica"/>
              </a:rPr>
              <a:pPr algn="r" defTabSz="457200">
                <a:defRPr/>
              </a:pPr>
              <a:t>8</a:t>
            </a:fld>
            <a:endParaRPr lang="en-US" sz="1000" dirty="0">
              <a:solidFill>
                <a:prstClr val="black">
                  <a:lumMod val="50000"/>
                  <a:lumOff val="50000"/>
                </a:prstClr>
              </a:solidFill>
              <a:latin typeface="Helvetica"/>
              <a:cs typeface="Helvetica"/>
            </a:endParaRPr>
          </a:p>
        </p:txBody>
      </p:sp>
      <p:pic>
        <p:nvPicPr>
          <p:cNvPr id="38" name="Picture 37" descr="Vision A(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6156964" y="2044047"/>
            <a:ext cx="1219347" cy="357760"/>
          </a:xfrm>
          <a:prstGeom prst="rect">
            <a:avLst/>
          </a:prstGeom>
        </p:spPr>
      </p:pic>
      <p:pic>
        <p:nvPicPr>
          <p:cNvPr id="45" name="Picture 44" descr="Liddell(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8"/>
              <a:stretch>
                <a:fillRect/>
              </a:stretch>
            </p:blipFill>
          </mc:Choice>
          <mc:Fallback>
            <p:blipFill>
              <a:blip r:embed="rId9"/>
              <a:stretch>
                <a:fillRect/>
              </a:stretch>
            </p:blipFill>
          </mc:Fallback>
        </mc:AlternateContent>
        <p:spPr>
          <a:xfrm>
            <a:off x="1712675" y="2127882"/>
            <a:ext cx="1227182" cy="219601"/>
          </a:xfrm>
          <a:prstGeom prst="rect">
            <a:avLst/>
          </a:prstGeom>
        </p:spPr>
      </p:pic>
      <p:pic>
        <p:nvPicPr>
          <p:cNvPr id="47" name="Picture 46" descr="Whitaker Logo (Outline Thick Circ 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10"/>
              <a:stretch>
                <a:fillRect/>
              </a:stretch>
            </p:blipFill>
          </mc:Choice>
          <mc:Fallback>
            <p:blipFill>
              <a:blip r:embed="rId11"/>
              <a:stretch>
                <a:fillRect/>
              </a:stretch>
            </p:blipFill>
          </mc:Fallback>
        </mc:AlternateContent>
        <p:spPr>
          <a:xfrm>
            <a:off x="3207182" y="2054228"/>
            <a:ext cx="1190647" cy="372475"/>
          </a:xfrm>
          <a:prstGeom prst="rect">
            <a:avLst/>
          </a:prstGeom>
        </p:spPr>
      </p:pic>
      <p:sp>
        <p:nvSpPr>
          <p:cNvPr id="4" name="Rectangle 3"/>
          <p:cNvSpPr/>
          <p:nvPr/>
        </p:nvSpPr>
        <p:spPr>
          <a:xfrm>
            <a:off x="162533" y="1"/>
            <a:ext cx="7279943" cy="523220"/>
          </a:xfrm>
          <a:prstGeom prst="rect">
            <a:avLst/>
          </a:prstGeom>
        </p:spPr>
        <p:txBody>
          <a:bodyPr wrap="square">
            <a:spAutoFit/>
          </a:bodyPr>
          <a:lstStyle/>
          <a:p>
            <a:r>
              <a:rPr lang="en-GB" sz="2800" dirty="0" smtClean="0">
                <a:solidFill>
                  <a:schemeClr val="accent2"/>
                </a:solidFill>
                <a:latin typeface="Arial" panose="020B0604020202020204" pitchFamily="34" charset="0"/>
                <a:cs typeface="Arial" panose="020B0604020202020204" pitchFamily="34" charset="0"/>
              </a:rPr>
              <a:t>Risk assessment by Sector  </a:t>
            </a:r>
            <a:endParaRPr lang="en-GB" sz="2800" dirty="0">
              <a:solidFill>
                <a:schemeClr val="accent2"/>
              </a:solidFill>
              <a:latin typeface="Arial" panose="020B0604020202020204" pitchFamily="34" charset="0"/>
              <a:cs typeface="Arial" panose="020B0604020202020204" pitchFamily="34" charset="0"/>
            </a:endParaRPr>
          </a:p>
        </p:txBody>
      </p:sp>
      <p:sp>
        <p:nvSpPr>
          <p:cNvPr id="2" name="Rectangle 1"/>
          <p:cNvSpPr/>
          <p:nvPr/>
        </p:nvSpPr>
        <p:spPr>
          <a:xfrm>
            <a:off x="162533" y="1052405"/>
            <a:ext cx="8523892" cy="5586145"/>
          </a:xfrm>
          <a:prstGeom prst="rect">
            <a:avLst/>
          </a:prstGeom>
        </p:spPr>
        <p:txBody>
          <a:bodyPr wrap="square">
            <a:spAutoFit/>
          </a:bodyPr>
          <a:lstStyle/>
          <a:p>
            <a:pPr fontAlgn="t"/>
            <a:r>
              <a:rPr lang="en-GB" sz="1500" dirty="0" smtClean="0">
                <a:latin typeface="inherit"/>
              </a:rPr>
              <a:t>Using a break down by sectors and likely hood indicators from The Salvation Army Report into Modern Slavery 2017 and Crime Figures for  England and Wales 2017 (Office for National Statistics) </a:t>
            </a:r>
          </a:p>
          <a:p>
            <a:pPr fontAlgn="t"/>
            <a:endParaRPr lang="en-GB" sz="1500" dirty="0">
              <a:latin typeface="inherit"/>
            </a:endParaRPr>
          </a:p>
          <a:p>
            <a:pPr fontAlgn="t"/>
            <a:endParaRPr lang="en-GB" sz="1500" dirty="0" smtClean="0">
              <a:latin typeface="inherit"/>
            </a:endParaRPr>
          </a:p>
          <a:p>
            <a:pPr fontAlgn="t"/>
            <a:endParaRPr lang="en-GB" sz="1500" dirty="0">
              <a:latin typeface="inherit"/>
            </a:endParaRPr>
          </a:p>
          <a:p>
            <a:pPr fontAlgn="t"/>
            <a:endParaRPr lang="en-GB" sz="1500" dirty="0" smtClean="0">
              <a:latin typeface="inherit"/>
            </a:endParaRPr>
          </a:p>
          <a:p>
            <a:pPr fontAlgn="t"/>
            <a:endParaRPr lang="en-GB" sz="1500" dirty="0">
              <a:latin typeface="inherit"/>
            </a:endParaRPr>
          </a:p>
          <a:p>
            <a:pPr fontAlgn="t"/>
            <a:endParaRPr lang="en-GB" sz="1500" dirty="0" smtClean="0">
              <a:latin typeface="inherit"/>
            </a:endParaRPr>
          </a:p>
          <a:p>
            <a:pPr fontAlgn="t"/>
            <a:endParaRPr lang="en-GB" sz="1500" dirty="0">
              <a:latin typeface="inherit"/>
            </a:endParaRPr>
          </a:p>
          <a:p>
            <a:pPr fontAlgn="t"/>
            <a:endParaRPr lang="en-GB" sz="1500" dirty="0" smtClean="0">
              <a:latin typeface="inherit"/>
            </a:endParaRPr>
          </a:p>
          <a:p>
            <a:pPr fontAlgn="t"/>
            <a:endParaRPr lang="en-GB" sz="2000" dirty="0" smtClean="0">
              <a:latin typeface="inherit"/>
            </a:endParaRPr>
          </a:p>
          <a:p>
            <a:pPr fontAlgn="t"/>
            <a:r>
              <a:rPr lang="en-GB" sz="2000" dirty="0" smtClean="0">
                <a:latin typeface="inherit"/>
              </a:rPr>
              <a:t> </a:t>
            </a:r>
            <a:endParaRPr lang="en-GB" sz="2000" dirty="0">
              <a:latin typeface="inherit"/>
            </a:endParaRPr>
          </a:p>
          <a:p>
            <a:pPr fontAlgn="t"/>
            <a:endParaRPr lang="en-GB" sz="2000" dirty="0">
              <a:latin typeface="inherit"/>
            </a:endParaRPr>
          </a:p>
          <a:p>
            <a:pPr fontAlgn="t"/>
            <a:endParaRPr lang="en-GB" sz="2000" dirty="0">
              <a:latin typeface="inherit"/>
            </a:endParaRPr>
          </a:p>
          <a:p>
            <a:pPr fontAlgn="t"/>
            <a:endParaRPr lang="en-GB" sz="2000" dirty="0" smtClean="0">
              <a:latin typeface="inherit"/>
            </a:endParaRPr>
          </a:p>
          <a:p>
            <a:pPr fontAlgn="t"/>
            <a:endParaRPr lang="en-GB" sz="2000" dirty="0">
              <a:latin typeface="inherit"/>
            </a:endParaRPr>
          </a:p>
          <a:p>
            <a:pPr fontAlgn="t"/>
            <a:endParaRPr lang="en-GB" sz="2000" dirty="0">
              <a:latin typeface="inherit"/>
            </a:endParaRPr>
          </a:p>
          <a:p>
            <a:pPr fontAlgn="t"/>
            <a:r>
              <a:rPr lang="en-GB" sz="2000" dirty="0" smtClean="0">
                <a:latin typeface="inherit"/>
              </a:rPr>
              <a:t>  </a:t>
            </a:r>
            <a:endParaRPr lang="en-GB" sz="3200" dirty="0" smtClean="0">
              <a:latin typeface="inherit"/>
            </a:endParaRPr>
          </a:p>
          <a:p>
            <a:pPr marL="457200" indent="-457200" fontAlgn="t">
              <a:buFont typeface="Wingdings" panose="05000000000000000000" pitchFamily="2" charset="2"/>
              <a:buChar char="v"/>
            </a:pPr>
            <a:endParaRPr lang="en-GB" sz="3200" dirty="0" smtClean="0">
              <a:latin typeface="inherit"/>
            </a:endParaRPr>
          </a:p>
        </p:txBody>
      </p:sp>
      <p:graphicFrame>
        <p:nvGraphicFramePr>
          <p:cNvPr id="3" name="Table 2"/>
          <p:cNvGraphicFramePr>
            <a:graphicFrameLocks noGrp="1"/>
          </p:cNvGraphicFramePr>
          <p:nvPr>
            <p:extLst>
              <p:ext uri="{D42A27DB-BD31-4B8C-83A1-F6EECF244321}">
                <p14:modId xmlns:p14="http://schemas.microsoft.com/office/powerpoint/2010/main" val="808811681"/>
              </p:ext>
            </p:extLst>
          </p:nvPr>
        </p:nvGraphicFramePr>
        <p:xfrm>
          <a:off x="277311" y="1927617"/>
          <a:ext cx="8294335" cy="4617720"/>
        </p:xfrm>
        <a:graphic>
          <a:graphicData uri="http://schemas.openxmlformats.org/drawingml/2006/table">
            <a:tbl>
              <a:tblPr firstRow="1" bandRow="1">
                <a:tableStyleId>{9DCAF9ED-07DC-4A11-8D7F-57B35C25682E}</a:tableStyleId>
              </a:tblPr>
              <a:tblGrid>
                <a:gridCol w="1658867">
                  <a:extLst>
                    <a:ext uri="{9D8B030D-6E8A-4147-A177-3AD203B41FA5}">
                      <a16:colId xmlns:a16="http://schemas.microsoft.com/office/drawing/2014/main" val="754031500"/>
                    </a:ext>
                  </a:extLst>
                </a:gridCol>
                <a:gridCol w="1658867">
                  <a:extLst>
                    <a:ext uri="{9D8B030D-6E8A-4147-A177-3AD203B41FA5}">
                      <a16:colId xmlns:a16="http://schemas.microsoft.com/office/drawing/2014/main" val="3142160947"/>
                    </a:ext>
                  </a:extLst>
                </a:gridCol>
                <a:gridCol w="1658867">
                  <a:extLst>
                    <a:ext uri="{9D8B030D-6E8A-4147-A177-3AD203B41FA5}">
                      <a16:colId xmlns:a16="http://schemas.microsoft.com/office/drawing/2014/main" val="3459922827"/>
                    </a:ext>
                  </a:extLst>
                </a:gridCol>
                <a:gridCol w="1658867">
                  <a:extLst>
                    <a:ext uri="{9D8B030D-6E8A-4147-A177-3AD203B41FA5}">
                      <a16:colId xmlns:a16="http://schemas.microsoft.com/office/drawing/2014/main" val="1131071402"/>
                    </a:ext>
                  </a:extLst>
                </a:gridCol>
                <a:gridCol w="1658867">
                  <a:extLst>
                    <a:ext uri="{9D8B030D-6E8A-4147-A177-3AD203B41FA5}">
                      <a16:colId xmlns:a16="http://schemas.microsoft.com/office/drawing/2014/main" val="3604510646"/>
                    </a:ext>
                  </a:extLst>
                </a:gridCol>
              </a:tblGrid>
              <a:tr h="355612">
                <a:tc>
                  <a:txBody>
                    <a:bodyPr/>
                    <a:lstStyle/>
                    <a:p>
                      <a:r>
                        <a:rPr lang="en-GB" sz="1500" dirty="0" smtClean="0"/>
                        <a:t>Sector </a:t>
                      </a:r>
                      <a:endParaRPr lang="en-GB" sz="1500" dirty="0"/>
                    </a:p>
                  </a:txBody>
                  <a:tcPr/>
                </a:tc>
                <a:tc>
                  <a:txBody>
                    <a:bodyPr/>
                    <a:lstStyle/>
                    <a:p>
                      <a:r>
                        <a:rPr lang="en-GB" sz="1500" dirty="0" smtClean="0"/>
                        <a:t>Probability in Sector </a:t>
                      </a:r>
                      <a:endParaRPr lang="en-GB"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smtClean="0"/>
                        <a:t>Probability in  geographical  </a:t>
                      </a:r>
                    </a:p>
                    <a:p>
                      <a:endParaRPr lang="en-GB" sz="1500" dirty="0"/>
                    </a:p>
                  </a:txBody>
                  <a:tcPr/>
                </a:tc>
                <a:tc>
                  <a:txBody>
                    <a:bodyPr/>
                    <a:lstStyle/>
                    <a:p>
                      <a:r>
                        <a:rPr lang="en-GB" sz="1500" dirty="0" smtClean="0"/>
                        <a:t>Overall Risk </a:t>
                      </a:r>
                      <a:endParaRPr lang="en-GB" sz="1500" dirty="0"/>
                    </a:p>
                  </a:txBody>
                  <a:tcPr/>
                </a:tc>
                <a:tc>
                  <a:txBody>
                    <a:bodyPr/>
                    <a:lstStyle/>
                    <a:p>
                      <a:r>
                        <a:rPr lang="en-GB" sz="1500" dirty="0" smtClean="0"/>
                        <a:t>Action </a:t>
                      </a:r>
                      <a:endParaRPr lang="en-GB" sz="1500" dirty="0"/>
                    </a:p>
                  </a:txBody>
                  <a:tcPr/>
                </a:tc>
                <a:extLst>
                  <a:ext uri="{0D108BD9-81ED-4DB2-BD59-A6C34878D82A}">
                    <a16:rowId xmlns:a16="http://schemas.microsoft.com/office/drawing/2014/main" val="1544146321"/>
                  </a:ext>
                </a:extLst>
              </a:tr>
              <a:tr h="355612">
                <a:tc>
                  <a:txBody>
                    <a:bodyPr/>
                    <a:lstStyle/>
                    <a:p>
                      <a:r>
                        <a:rPr lang="en-GB" sz="1500" dirty="0" smtClean="0"/>
                        <a:t>Finance </a:t>
                      </a:r>
                      <a:endParaRPr lang="en-GB" sz="1500" dirty="0"/>
                    </a:p>
                  </a:txBody>
                  <a:tcPr/>
                </a:tc>
                <a:tc>
                  <a:txBody>
                    <a:bodyPr/>
                    <a:lstStyle/>
                    <a:p>
                      <a:r>
                        <a:rPr lang="en-GB" sz="1500" dirty="0" smtClean="0"/>
                        <a:t>Low </a:t>
                      </a:r>
                      <a:endParaRPr lang="en-GB" sz="1500" dirty="0"/>
                    </a:p>
                  </a:txBody>
                  <a:tcPr/>
                </a:tc>
                <a:tc>
                  <a:txBody>
                    <a:bodyPr/>
                    <a:lstStyle/>
                    <a:p>
                      <a:r>
                        <a:rPr lang="en-GB" sz="1500" dirty="0" smtClean="0"/>
                        <a:t>Low </a:t>
                      </a:r>
                      <a:endParaRPr lang="en-GB" sz="1500" dirty="0"/>
                    </a:p>
                  </a:txBody>
                  <a:tcPr/>
                </a:tc>
                <a:tc>
                  <a:txBody>
                    <a:bodyPr/>
                    <a:lstStyle/>
                    <a:p>
                      <a:r>
                        <a:rPr lang="en-GB" sz="1500" dirty="0" smtClean="0"/>
                        <a:t>Low</a:t>
                      </a:r>
                      <a:endParaRPr lang="en-GB" sz="1500" dirty="0"/>
                    </a:p>
                  </a:txBody>
                  <a:tcPr/>
                </a:tc>
                <a:tc>
                  <a:txBody>
                    <a:bodyPr/>
                    <a:lstStyle/>
                    <a:p>
                      <a:r>
                        <a:rPr lang="en-GB" sz="1500" dirty="0" smtClean="0"/>
                        <a:t>Keep Under Review </a:t>
                      </a:r>
                      <a:endParaRPr lang="en-GB" sz="1500" dirty="0"/>
                    </a:p>
                  </a:txBody>
                  <a:tcPr/>
                </a:tc>
                <a:extLst>
                  <a:ext uri="{0D108BD9-81ED-4DB2-BD59-A6C34878D82A}">
                    <a16:rowId xmlns:a16="http://schemas.microsoft.com/office/drawing/2014/main" val="2403279993"/>
                  </a:ext>
                </a:extLst>
              </a:tr>
              <a:tr h="355612">
                <a:tc>
                  <a:txBody>
                    <a:bodyPr/>
                    <a:lstStyle/>
                    <a:p>
                      <a:r>
                        <a:rPr lang="en-GB" sz="1500" dirty="0" smtClean="0"/>
                        <a:t>Micro </a:t>
                      </a:r>
                      <a:endParaRPr lang="en-GB" sz="1500" dirty="0"/>
                    </a:p>
                  </a:txBody>
                  <a:tcPr/>
                </a:tc>
                <a:tc>
                  <a:txBody>
                    <a:bodyPr/>
                    <a:lstStyle/>
                    <a:p>
                      <a:r>
                        <a:rPr lang="en-GB" sz="1500" dirty="0" smtClean="0"/>
                        <a:t>High</a:t>
                      </a:r>
                      <a:endParaRPr lang="en-GB" sz="1500" dirty="0"/>
                    </a:p>
                  </a:txBody>
                  <a:tcPr/>
                </a:tc>
                <a:tc>
                  <a:txBody>
                    <a:bodyPr/>
                    <a:lstStyle/>
                    <a:p>
                      <a:r>
                        <a:rPr lang="en-GB" sz="1500" dirty="0" smtClean="0"/>
                        <a:t>Medium </a:t>
                      </a:r>
                      <a:endParaRPr lang="en-GB" sz="1500" dirty="0"/>
                    </a:p>
                  </a:txBody>
                  <a:tcPr/>
                </a:tc>
                <a:tc>
                  <a:txBody>
                    <a:bodyPr/>
                    <a:lstStyle/>
                    <a:p>
                      <a:r>
                        <a:rPr lang="en-GB" sz="1500" dirty="0" smtClean="0"/>
                        <a:t>High </a:t>
                      </a:r>
                      <a:endParaRPr lang="en-GB" sz="1500" dirty="0"/>
                    </a:p>
                  </a:txBody>
                  <a:tcPr/>
                </a:tc>
                <a:tc>
                  <a:txBody>
                    <a:bodyPr/>
                    <a:lstStyle/>
                    <a:p>
                      <a:r>
                        <a:rPr lang="en-GB" sz="1500" dirty="0" smtClean="0"/>
                        <a:t>Further</a:t>
                      </a:r>
                      <a:r>
                        <a:rPr lang="en-GB" sz="1500" baseline="0" dirty="0" smtClean="0"/>
                        <a:t> analysis required </a:t>
                      </a:r>
                      <a:endParaRPr lang="en-GB" sz="1500" dirty="0"/>
                    </a:p>
                  </a:txBody>
                  <a:tcPr/>
                </a:tc>
                <a:extLst>
                  <a:ext uri="{0D108BD9-81ED-4DB2-BD59-A6C34878D82A}">
                    <a16:rowId xmlns:a16="http://schemas.microsoft.com/office/drawing/2014/main" val="3788003508"/>
                  </a:ext>
                </a:extLst>
              </a:tr>
              <a:tr h="355612">
                <a:tc>
                  <a:txBody>
                    <a:bodyPr/>
                    <a:lstStyle/>
                    <a:p>
                      <a:r>
                        <a:rPr lang="en-GB" sz="1500" dirty="0" smtClean="0"/>
                        <a:t>Service Industry </a:t>
                      </a:r>
                      <a:endParaRPr lang="en-GB" sz="1500" dirty="0"/>
                    </a:p>
                  </a:txBody>
                  <a:tcPr/>
                </a:tc>
                <a:tc>
                  <a:txBody>
                    <a:bodyPr/>
                    <a:lstStyle/>
                    <a:p>
                      <a:r>
                        <a:rPr lang="en-GB" sz="1500" dirty="0" smtClean="0"/>
                        <a:t>High</a:t>
                      </a:r>
                      <a:endParaRPr lang="en-GB" sz="1500" dirty="0"/>
                    </a:p>
                  </a:txBody>
                  <a:tcPr/>
                </a:tc>
                <a:tc>
                  <a:txBody>
                    <a:bodyPr/>
                    <a:lstStyle/>
                    <a:p>
                      <a:r>
                        <a:rPr lang="en-GB" sz="1500" dirty="0" smtClean="0"/>
                        <a:t>Medium </a:t>
                      </a:r>
                      <a:endParaRPr lang="en-GB" sz="1500" dirty="0"/>
                    </a:p>
                  </a:txBody>
                  <a:tcPr/>
                </a:tc>
                <a:tc>
                  <a:txBody>
                    <a:bodyPr/>
                    <a:lstStyle/>
                    <a:p>
                      <a:r>
                        <a:rPr lang="en-GB" sz="1500" dirty="0" smtClean="0"/>
                        <a:t>High </a:t>
                      </a:r>
                      <a:endParaRPr lang="en-GB"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smtClean="0"/>
                        <a:t>Further</a:t>
                      </a:r>
                      <a:r>
                        <a:rPr lang="en-GB" sz="1500" baseline="0" dirty="0" smtClean="0"/>
                        <a:t> analysis required </a:t>
                      </a:r>
                      <a:endParaRPr lang="en-GB" sz="1500" dirty="0" smtClean="0"/>
                    </a:p>
                  </a:txBody>
                  <a:tcPr/>
                </a:tc>
                <a:extLst>
                  <a:ext uri="{0D108BD9-81ED-4DB2-BD59-A6C34878D82A}">
                    <a16:rowId xmlns:a16="http://schemas.microsoft.com/office/drawing/2014/main" val="2898824983"/>
                  </a:ext>
                </a:extLst>
              </a:tr>
              <a:tr h="355612">
                <a:tc>
                  <a:txBody>
                    <a:bodyPr/>
                    <a:lstStyle/>
                    <a:p>
                      <a:r>
                        <a:rPr lang="en-GB" sz="1500" dirty="0" smtClean="0"/>
                        <a:t>Logistics </a:t>
                      </a:r>
                      <a:endParaRPr lang="en-GB" sz="1500" dirty="0"/>
                    </a:p>
                  </a:txBody>
                  <a:tcPr/>
                </a:tc>
                <a:tc>
                  <a:txBody>
                    <a:bodyPr/>
                    <a:lstStyle/>
                    <a:p>
                      <a:r>
                        <a:rPr lang="en-GB" sz="1500" dirty="0" smtClean="0"/>
                        <a:t>Medium </a:t>
                      </a:r>
                      <a:endParaRPr lang="en-GB" sz="1500" dirty="0"/>
                    </a:p>
                  </a:txBody>
                  <a:tcPr/>
                </a:tc>
                <a:tc>
                  <a:txBody>
                    <a:bodyPr/>
                    <a:lstStyle/>
                    <a:p>
                      <a:r>
                        <a:rPr lang="en-GB" sz="1500" dirty="0" smtClean="0"/>
                        <a:t>Medium </a:t>
                      </a:r>
                      <a:endParaRPr lang="en-GB" sz="1500" dirty="0"/>
                    </a:p>
                  </a:txBody>
                  <a:tcPr/>
                </a:tc>
                <a:tc>
                  <a:txBody>
                    <a:bodyPr/>
                    <a:lstStyle/>
                    <a:p>
                      <a:r>
                        <a:rPr lang="en-GB" sz="1500" dirty="0" smtClean="0"/>
                        <a:t>Medium </a:t>
                      </a:r>
                      <a:endParaRPr lang="en-GB"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smtClean="0"/>
                        <a:t>Keep Under Review </a:t>
                      </a:r>
                    </a:p>
                  </a:txBody>
                  <a:tcPr/>
                </a:tc>
                <a:extLst>
                  <a:ext uri="{0D108BD9-81ED-4DB2-BD59-A6C34878D82A}">
                    <a16:rowId xmlns:a16="http://schemas.microsoft.com/office/drawing/2014/main" val="3557499107"/>
                  </a:ext>
                </a:extLst>
              </a:tr>
              <a:tr h="355612">
                <a:tc>
                  <a:txBody>
                    <a:bodyPr/>
                    <a:lstStyle/>
                    <a:p>
                      <a:r>
                        <a:rPr lang="en-GB" sz="1500" dirty="0" smtClean="0"/>
                        <a:t>Textile </a:t>
                      </a:r>
                      <a:endParaRPr lang="en-GB" sz="1500" dirty="0"/>
                    </a:p>
                  </a:txBody>
                  <a:tcPr/>
                </a:tc>
                <a:tc>
                  <a:txBody>
                    <a:bodyPr/>
                    <a:lstStyle/>
                    <a:p>
                      <a:r>
                        <a:rPr lang="en-GB" sz="1500" dirty="0" smtClean="0"/>
                        <a:t>High</a:t>
                      </a:r>
                      <a:endParaRPr lang="en-GB" sz="1500" dirty="0"/>
                    </a:p>
                  </a:txBody>
                  <a:tcPr/>
                </a:tc>
                <a:tc>
                  <a:txBody>
                    <a:bodyPr/>
                    <a:lstStyle/>
                    <a:p>
                      <a:r>
                        <a:rPr lang="en-GB" sz="1500" dirty="0" smtClean="0"/>
                        <a:t>High </a:t>
                      </a:r>
                      <a:endParaRPr lang="en-GB" sz="1500" dirty="0"/>
                    </a:p>
                  </a:txBody>
                  <a:tcPr/>
                </a:tc>
                <a:tc>
                  <a:txBody>
                    <a:bodyPr/>
                    <a:lstStyle/>
                    <a:p>
                      <a:r>
                        <a:rPr lang="en-GB" sz="1500" dirty="0" smtClean="0"/>
                        <a:t>High </a:t>
                      </a:r>
                      <a:endParaRPr lang="en-GB"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smtClean="0"/>
                        <a:t>Further</a:t>
                      </a:r>
                      <a:r>
                        <a:rPr lang="en-GB" sz="1500" baseline="0" dirty="0" smtClean="0"/>
                        <a:t> analysis required `</a:t>
                      </a:r>
                      <a:endParaRPr lang="en-GB" sz="1500" dirty="0" smtClean="0"/>
                    </a:p>
                  </a:txBody>
                  <a:tcPr/>
                </a:tc>
                <a:extLst>
                  <a:ext uri="{0D108BD9-81ED-4DB2-BD59-A6C34878D82A}">
                    <a16:rowId xmlns:a16="http://schemas.microsoft.com/office/drawing/2014/main" val="3630968368"/>
                  </a:ext>
                </a:extLst>
              </a:tr>
              <a:tr h="355612">
                <a:tc>
                  <a:txBody>
                    <a:bodyPr/>
                    <a:lstStyle/>
                    <a:p>
                      <a:r>
                        <a:rPr lang="en-GB" sz="1500" dirty="0" smtClean="0"/>
                        <a:t>Hire Companies </a:t>
                      </a:r>
                      <a:endParaRPr lang="en-GB" sz="1500" dirty="0"/>
                    </a:p>
                  </a:txBody>
                  <a:tcPr/>
                </a:tc>
                <a:tc>
                  <a:txBody>
                    <a:bodyPr/>
                    <a:lstStyle/>
                    <a:p>
                      <a:r>
                        <a:rPr lang="en-GB" sz="1500" dirty="0" smtClean="0"/>
                        <a:t>Medium </a:t>
                      </a:r>
                      <a:endParaRPr lang="en-GB" sz="1500" dirty="0"/>
                    </a:p>
                  </a:txBody>
                  <a:tcPr/>
                </a:tc>
                <a:tc>
                  <a:txBody>
                    <a:bodyPr/>
                    <a:lstStyle/>
                    <a:p>
                      <a:r>
                        <a:rPr lang="en-GB" sz="1500" dirty="0" smtClean="0"/>
                        <a:t>Medium</a:t>
                      </a:r>
                      <a:r>
                        <a:rPr lang="en-GB" sz="1500" baseline="0" dirty="0" smtClean="0"/>
                        <a:t> </a:t>
                      </a:r>
                      <a:endParaRPr lang="en-GB" sz="1500" dirty="0"/>
                    </a:p>
                  </a:txBody>
                  <a:tcPr/>
                </a:tc>
                <a:tc>
                  <a:txBody>
                    <a:bodyPr/>
                    <a:lstStyle/>
                    <a:p>
                      <a:r>
                        <a:rPr lang="en-GB" sz="1500" dirty="0" smtClean="0"/>
                        <a:t>Medium </a:t>
                      </a:r>
                      <a:endParaRPr lang="en-GB"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smtClean="0"/>
                        <a:t>Keep Under Review </a:t>
                      </a:r>
                    </a:p>
                  </a:txBody>
                  <a:tcPr/>
                </a:tc>
                <a:extLst>
                  <a:ext uri="{0D108BD9-81ED-4DB2-BD59-A6C34878D82A}">
                    <a16:rowId xmlns:a16="http://schemas.microsoft.com/office/drawing/2014/main" val="719311610"/>
                  </a:ext>
                </a:extLst>
              </a:tr>
              <a:tr h="355612">
                <a:tc>
                  <a:txBody>
                    <a:bodyPr/>
                    <a:lstStyle/>
                    <a:p>
                      <a:r>
                        <a:rPr lang="en-GB" sz="1500" dirty="0" smtClean="0"/>
                        <a:t>Auditors </a:t>
                      </a:r>
                      <a:endParaRPr lang="en-GB" sz="1500" dirty="0"/>
                    </a:p>
                  </a:txBody>
                  <a:tcPr/>
                </a:tc>
                <a:tc>
                  <a:txBody>
                    <a:bodyPr/>
                    <a:lstStyle/>
                    <a:p>
                      <a:r>
                        <a:rPr lang="en-GB" sz="1500" dirty="0" smtClean="0"/>
                        <a:t>Low</a:t>
                      </a:r>
                      <a:endParaRPr lang="en-GB" sz="1500" dirty="0"/>
                    </a:p>
                  </a:txBody>
                  <a:tcPr/>
                </a:tc>
                <a:tc>
                  <a:txBody>
                    <a:bodyPr/>
                    <a:lstStyle/>
                    <a:p>
                      <a:r>
                        <a:rPr lang="en-GB" sz="1500" dirty="0" smtClean="0"/>
                        <a:t>Low</a:t>
                      </a:r>
                      <a:endParaRPr lang="en-GB" sz="1500" dirty="0"/>
                    </a:p>
                  </a:txBody>
                  <a:tcPr/>
                </a:tc>
                <a:tc>
                  <a:txBody>
                    <a:bodyPr/>
                    <a:lstStyle/>
                    <a:p>
                      <a:r>
                        <a:rPr lang="en-GB" sz="1500" dirty="0" smtClean="0"/>
                        <a:t>Low</a:t>
                      </a:r>
                      <a:endParaRPr lang="en-GB"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smtClean="0"/>
                        <a:t>Keep Under Review </a:t>
                      </a:r>
                    </a:p>
                  </a:txBody>
                  <a:tcPr/>
                </a:tc>
                <a:extLst>
                  <a:ext uri="{0D108BD9-81ED-4DB2-BD59-A6C34878D82A}">
                    <a16:rowId xmlns:a16="http://schemas.microsoft.com/office/drawing/2014/main" val="2404309557"/>
                  </a:ext>
                </a:extLst>
              </a:tr>
            </a:tbl>
          </a:graphicData>
        </a:graphic>
      </p:graphicFrame>
    </p:spTree>
    <p:extLst>
      <p:ext uri="{BB962C8B-B14F-4D97-AF65-F5344CB8AC3E}">
        <p14:creationId xmlns:p14="http://schemas.microsoft.com/office/powerpoint/2010/main" val="428525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p:cNvSpPr>
            <a:spLocks noGrp="1"/>
          </p:cNvSpPr>
          <p:nvPr>
            <p:ph type="sldNum" sz="quarter" idx="12"/>
          </p:nvPr>
        </p:nvSpPr>
        <p:spPr>
          <a:xfrm>
            <a:off x="6810426" y="6281812"/>
            <a:ext cx="2133600" cy="365125"/>
          </a:xfrm>
        </p:spPr>
        <p:txBody>
          <a:bodyPr/>
          <a:lstStyle/>
          <a:p>
            <a:fld id="{14773000-DC3A-074D-933F-3701F77536BC}" type="slidenum">
              <a:rPr lang="en-US" sz="1000" smtClean="0">
                <a:solidFill>
                  <a:srgbClr val="FFFFFF"/>
                </a:solidFill>
                <a:latin typeface="Helvetica"/>
                <a:cs typeface="Helvetica"/>
              </a:rPr>
              <a:pPr/>
              <a:t>9</a:t>
            </a:fld>
            <a:endParaRPr lang="en-US" sz="1000" dirty="0">
              <a:solidFill>
                <a:srgbClr val="FFFFFF"/>
              </a:solidFill>
              <a:latin typeface="Helvetica"/>
              <a:cs typeface="Helvetica"/>
            </a:endParaRPr>
          </a:p>
        </p:txBody>
      </p:sp>
      <p:cxnSp>
        <p:nvCxnSpPr>
          <p:cNvPr id="19" name="Straight Connector 18"/>
          <p:cNvCxnSpPr/>
          <p:nvPr/>
        </p:nvCxnSpPr>
        <p:spPr>
          <a:xfrm>
            <a:off x="238103" y="809945"/>
            <a:ext cx="7397823" cy="0"/>
          </a:xfrm>
          <a:prstGeom prst="line">
            <a:avLst/>
          </a:prstGeom>
          <a:ln w="63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20" name="Picture 19" descr="Vision_Tag_R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7605" y="1"/>
            <a:ext cx="478820" cy="756536"/>
          </a:xfrm>
          <a:prstGeom prst="rect">
            <a:avLst/>
          </a:prstGeom>
          <a:effectLst/>
        </p:spPr>
      </p:pic>
      <p:sp>
        <p:nvSpPr>
          <p:cNvPr id="35" name="Slide Number Placeholder 12"/>
          <p:cNvSpPr txBox="1">
            <a:spLocks/>
          </p:cNvSpPr>
          <p:nvPr/>
        </p:nvSpPr>
        <p:spPr>
          <a:xfrm>
            <a:off x="6569126" y="6180212"/>
            <a:ext cx="2133600" cy="365125"/>
          </a:xfrm>
          <a:prstGeom prst="rect">
            <a:avLst/>
          </a:prstGeom>
        </p:spPr>
        <p:txBody>
          <a:bodyPr vert="horz" lIns="91440" tIns="45720" rIns="91440" bIns="45720" rtlCol="0" anchor="ctr"/>
          <a:lstStyle/>
          <a:p>
            <a:pPr algn="r" defTabSz="457200">
              <a:defRPr/>
            </a:pPr>
            <a:fld id="{14773000-DC3A-074D-933F-3701F77536BC}" type="slidenum">
              <a:rPr lang="en-US" sz="1000" smtClean="0">
                <a:solidFill>
                  <a:prstClr val="black">
                    <a:lumMod val="50000"/>
                    <a:lumOff val="50000"/>
                  </a:prstClr>
                </a:solidFill>
                <a:latin typeface="Helvetica"/>
                <a:cs typeface="Helvetica"/>
              </a:rPr>
              <a:pPr algn="r" defTabSz="457200">
                <a:defRPr/>
              </a:pPr>
              <a:t>9</a:t>
            </a:fld>
            <a:endParaRPr lang="en-US" sz="1000" dirty="0">
              <a:solidFill>
                <a:prstClr val="black">
                  <a:lumMod val="50000"/>
                  <a:lumOff val="50000"/>
                </a:prstClr>
              </a:solidFill>
              <a:latin typeface="Helvetica"/>
              <a:cs typeface="Helvetica"/>
            </a:endParaRPr>
          </a:p>
        </p:txBody>
      </p:sp>
      <p:pic>
        <p:nvPicPr>
          <p:cNvPr id="38" name="Picture 37" descr="Vision A(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6156964" y="2044047"/>
            <a:ext cx="1219347" cy="357760"/>
          </a:xfrm>
          <a:prstGeom prst="rect">
            <a:avLst/>
          </a:prstGeom>
        </p:spPr>
      </p:pic>
      <p:pic>
        <p:nvPicPr>
          <p:cNvPr id="45" name="Picture 44" descr="Liddell(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8"/>
              <a:stretch>
                <a:fillRect/>
              </a:stretch>
            </p:blipFill>
          </mc:Choice>
          <mc:Fallback>
            <p:blipFill>
              <a:blip r:embed="rId9"/>
              <a:stretch>
                <a:fillRect/>
              </a:stretch>
            </p:blipFill>
          </mc:Fallback>
        </mc:AlternateContent>
        <p:spPr>
          <a:xfrm>
            <a:off x="1712675" y="2127882"/>
            <a:ext cx="1227182" cy="219601"/>
          </a:xfrm>
          <a:prstGeom prst="rect">
            <a:avLst/>
          </a:prstGeom>
        </p:spPr>
      </p:pic>
      <p:pic>
        <p:nvPicPr>
          <p:cNvPr id="47" name="Picture 46" descr="Whitaker Logo (Outline Thick Circ Whit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10"/>
              <a:stretch>
                <a:fillRect/>
              </a:stretch>
            </p:blipFill>
          </mc:Choice>
          <mc:Fallback>
            <p:blipFill>
              <a:blip r:embed="rId11"/>
              <a:stretch>
                <a:fillRect/>
              </a:stretch>
            </p:blipFill>
          </mc:Fallback>
        </mc:AlternateContent>
        <p:spPr>
          <a:xfrm>
            <a:off x="3207182" y="2054228"/>
            <a:ext cx="1190647" cy="372475"/>
          </a:xfrm>
          <a:prstGeom prst="rect">
            <a:avLst/>
          </a:prstGeom>
        </p:spPr>
      </p:pic>
      <p:sp>
        <p:nvSpPr>
          <p:cNvPr id="4" name="Rectangle 3"/>
          <p:cNvSpPr/>
          <p:nvPr/>
        </p:nvSpPr>
        <p:spPr>
          <a:xfrm>
            <a:off x="162533" y="1"/>
            <a:ext cx="7279943" cy="523220"/>
          </a:xfrm>
          <a:prstGeom prst="rect">
            <a:avLst/>
          </a:prstGeom>
        </p:spPr>
        <p:txBody>
          <a:bodyPr wrap="square">
            <a:spAutoFit/>
          </a:bodyPr>
          <a:lstStyle/>
          <a:p>
            <a:r>
              <a:rPr lang="en-GB" sz="2800" dirty="0" smtClean="0">
                <a:solidFill>
                  <a:schemeClr val="accent2"/>
                </a:solidFill>
                <a:latin typeface="Arial" panose="020B0604020202020204" pitchFamily="34" charset="0"/>
                <a:cs typeface="Arial" panose="020B0604020202020204" pitchFamily="34" charset="0"/>
              </a:rPr>
              <a:t>Good Practice in our supply Chain   </a:t>
            </a:r>
            <a:endParaRPr lang="en-GB" sz="2800" dirty="0">
              <a:solidFill>
                <a:schemeClr val="accent2"/>
              </a:solidFill>
              <a:latin typeface="Arial" panose="020B0604020202020204" pitchFamily="34" charset="0"/>
              <a:cs typeface="Arial" panose="020B0604020202020204" pitchFamily="34" charset="0"/>
            </a:endParaRPr>
          </a:p>
        </p:txBody>
      </p:sp>
      <p:sp>
        <p:nvSpPr>
          <p:cNvPr id="2" name="Rectangle 1"/>
          <p:cNvSpPr/>
          <p:nvPr/>
        </p:nvSpPr>
        <p:spPr>
          <a:xfrm>
            <a:off x="162533" y="1052405"/>
            <a:ext cx="8523892" cy="5509200"/>
          </a:xfrm>
          <a:prstGeom prst="rect">
            <a:avLst/>
          </a:prstGeom>
        </p:spPr>
        <p:txBody>
          <a:bodyPr wrap="square">
            <a:spAutoFit/>
          </a:bodyPr>
          <a:lstStyle/>
          <a:p>
            <a:pPr fontAlgn="t"/>
            <a:r>
              <a:rPr lang="en-GB" sz="2000" dirty="0" smtClean="0">
                <a:latin typeface="inherit"/>
              </a:rPr>
              <a:t>52% of all our suppliers have a formal process </a:t>
            </a:r>
          </a:p>
          <a:p>
            <a:pPr fontAlgn="t"/>
            <a:r>
              <a:rPr lang="en-GB" sz="2000" dirty="0" smtClean="0">
                <a:latin typeface="inherit"/>
              </a:rPr>
              <a:t>Of these 62.5% have employed a third party specialist to asses their supply chain </a:t>
            </a:r>
          </a:p>
          <a:p>
            <a:pPr fontAlgn="t"/>
            <a:r>
              <a:rPr lang="en-GB" sz="2000" dirty="0" smtClean="0">
                <a:latin typeface="inherit"/>
              </a:rPr>
              <a:t>93.8% ensure that they have written company standards that are communicated to their suppliers </a:t>
            </a:r>
          </a:p>
          <a:p>
            <a:pPr fontAlgn="t"/>
            <a:r>
              <a:rPr lang="en-GB" sz="2000" dirty="0" smtClean="0">
                <a:latin typeface="inherit"/>
              </a:rPr>
              <a:t>93.8% ensure that all their staff have received formal training. </a:t>
            </a:r>
          </a:p>
          <a:p>
            <a:pPr fontAlgn="t"/>
            <a:endParaRPr lang="en-GB" sz="2000" dirty="0">
              <a:latin typeface="inherit"/>
            </a:endParaRPr>
          </a:p>
          <a:p>
            <a:pPr fontAlgn="t"/>
            <a:r>
              <a:rPr lang="en-GB" sz="2000" dirty="0" smtClean="0">
                <a:latin typeface="inherit"/>
              </a:rPr>
              <a:t>Where our suppliers are looking at monitoring their supply chain they are investing time and resources in the mitigating slavery and human trafficking .  </a:t>
            </a:r>
            <a:endParaRPr lang="en-GB" sz="2000" dirty="0">
              <a:latin typeface="inherit"/>
            </a:endParaRPr>
          </a:p>
          <a:p>
            <a:pPr fontAlgn="t"/>
            <a:endParaRPr lang="en-GB" sz="2000" dirty="0">
              <a:latin typeface="inherit"/>
            </a:endParaRPr>
          </a:p>
          <a:p>
            <a:pPr fontAlgn="t"/>
            <a:endParaRPr lang="en-GB" sz="2000" dirty="0">
              <a:latin typeface="inherit"/>
            </a:endParaRPr>
          </a:p>
          <a:p>
            <a:pPr fontAlgn="t"/>
            <a:endParaRPr lang="en-GB" sz="2000" dirty="0" smtClean="0">
              <a:latin typeface="inherit"/>
            </a:endParaRPr>
          </a:p>
          <a:p>
            <a:pPr fontAlgn="t"/>
            <a:endParaRPr lang="en-GB" sz="2000" dirty="0">
              <a:latin typeface="inherit"/>
            </a:endParaRPr>
          </a:p>
          <a:p>
            <a:pPr fontAlgn="t"/>
            <a:endParaRPr lang="en-GB" sz="2000" dirty="0">
              <a:latin typeface="inherit"/>
            </a:endParaRPr>
          </a:p>
          <a:p>
            <a:pPr fontAlgn="t"/>
            <a:r>
              <a:rPr lang="en-GB" sz="2000" dirty="0" smtClean="0">
                <a:latin typeface="inherit"/>
              </a:rPr>
              <a:t>  </a:t>
            </a:r>
            <a:endParaRPr lang="en-GB" sz="3200" dirty="0" smtClean="0">
              <a:latin typeface="inherit"/>
            </a:endParaRPr>
          </a:p>
          <a:p>
            <a:pPr marL="457200" indent="-457200" fontAlgn="t">
              <a:buFont typeface="Wingdings" panose="05000000000000000000" pitchFamily="2" charset="2"/>
              <a:buChar char="v"/>
            </a:pPr>
            <a:endParaRPr lang="en-GB" sz="3200" dirty="0" smtClean="0">
              <a:latin typeface="inherit"/>
            </a:endParaRPr>
          </a:p>
        </p:txBody>
      </p:sp>
    </p:spTree>
    <p:extLst>
      <p:ext uri="{BB962C8B-B14F-4D97-AF65-F5344CB8AC3E}">
        <p14:creationId xmlns:p14="http://schemas.microsoft.com/office/powerpoint/2010/main" val="416117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 calcmode="lin" valueType="num">
                                      <p:cBhvr additive="base">
                                        <p:cTn id="3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1937</TotalTime>
  <Words>707</Words>
  <Application>Microsoft Office PowerPoint</Application>
  <PresentationFormat>On-screen Show (4:3)</PresentationFormat>
  <Paragraphs>160</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Unicode MS</vt:lpstr>
      <vt:lpstr>Calibri</vt:lpstr>
      <vt:lpstr>Cambria</vt:lpstr>
      <vt:lpstr>Helvetica</vt:lpstr>
      <vt:lpstr>Helvetica Light</vt:lpstr>
      <vt:lpstr>inherit</vt:lpstr>
      <vt:lpstr>Wingdings</vt:lpstr>
      <vt:lpstr>Office Theme</vt:lpstr>
      <vt:lpstr>Results of EEA Supplier Survey  </vt:lpstr>
      <vt:lpstr>PowerPoint Presentation</vt:lpstr>
      <vt:lpstr>PowerPoint Presentation</vt:lpstr>
      <vt:lpstr>Methodology </vt:lpstr>
      <vt:lpstr>PowerPoint Presentation</vt:lpstr>
      <vt:lpstr>PowerPoint Presentation</vt:lpstr>
      <vt:lpstr>PowerPoint Presentation</vt:lpstr>
      <vt:lpstr>PowerPoint Presentation</vt:lpstr>
      <vt:lpstr>PowerPoint Presentation</vt:lpstr>
      <vt:lpstr>PowerPoint Presentation</vt:lpstr>
    </vt:vector>
  </TitlesOfParts>
  <Company>Vision Support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stan</dc:creator>
  <cp:lastModifiedBy>dhill</cp:lastModifiedBy>
  <cp:revision>158</cp:revision>
  <cp:lastPrinted>2018-02-23T10:06:32Z</cp:lastPrinted>
  <dcterms:created xsi:type="dcterms:W3CDTF">2013-03-19T08:58:31Z</dcterms:created>
  <dcterms:modified xsi:type="dcterms:W3CDTF">2018-03-06T15:49:13Z</dcterms:modified>
</cp:coreProperties>
</file>